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471" r:id="rId2"/>
    <p:sldId id="443" r:id="rId3"/>
    <p:sldId id="468" r:id="rId4"/>
    <p:sldId id="257" r:id="rId5"/>
    <p:sldId id="467" r:id="rId6"/>
    <p:sldId id="258" r:id="rId7"/>
    <p:sldId id="259" r:id="rId8"/>
    <p:sldId id="260" r:id="rId9"/>
    <p:sldId id="261" r:id="rId10"/>
    <p:sldId id="263" r:id="rId11"/>
    <p:sldId id="264" r:id="rId12"/>
    <p:sldId id="266" r:id="rId13"/>
    <p:sldId id="267" r:id="rId14"/>
    <p:sldId id="268" r:id="rId15"/>
    <p:sldId id="269" r:id="rId16"/>
    <p:sldId id="412" r:id="rId17"/>
    <p:sldId id="413" r:id="rId18"/>
    <p:sldId id="307" r:id="rId19"/>
    <p:sldId id="308" r:id="rId20"/>
    <p:sldId id="311" r:id="rId21"/>
    <p:sldId id="312" r:id="rId22"/>
    <p:sldId id="273" r:id="rId23"/>
    <p:sldId id="452" r:id="rId24"/>
    <p:sldId id="313" r:id="rId25"/>
    <p:sldId id="310" r:id="rId26"/>
    <p:sldId id="330" r:id="rId27"/>
    <p:sldId id="331" r:id="rId28"/>
    <p:sldId id="334" r:id="rId29"/>
    <p:sldId id="333" r:id="rId30"/>
    <p:sldId id="335" r:id="rId31"/>
    <p:sldId id="327" r:id="rId32"/>
    <p:sldId id="274" r:id="rId33"/>
    <p:sldId id="423" r:id="rId34"/>
    <p:sldId id="424" r:id="rId35"/>
    <p:sldId id="309" r:id="rId36"/>
    <p:sldId id="444" r:id="rId37"/>
    <p:sldId id="445" r:id="rId38"/>
    <p:sldId id="446" r:id="rId39"/>
    <p:sldId id="447" r:id="rId40"/>
    <p:sldId id="448" r:id="rId41"/>
    <p:sldId id="284" r:id="rId42"/>
    <p:sldId id="470" r:id="rId43"/>
    <p:sldId id="407" r:id="rId44"/>
    <p:sldId id="286" r:id="rId45"/>
    <p:sldId id="287" r:id="rId46"/>
    <p:sldId id="299" r:id="rId47"/>
    <p:sldId id="456" r:id="rId48"/>
    <p:sldId id="457" r:id="rId49"/>
    <p:sldId id="461" r:id="rId50"/>
    <p:sldId id="462" r:id="rId51"/>
    <p:sldId id="460" r:id="rId52"/>
    <p:sldId id="300" r:id="rId53"/>
    <p:sldId id="301" r:id="rId54"/>
    <p:sldId id="302" r:id="rId55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89A"/>
    <a:srgbClr val="CD034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59" autoAdjust="0"/>
    <p:restoredTop sz="93881" autoAdjust="0"/>
  </p:normalViewPr>
  <p:slideViewPr>
    <p:cSldViewPr>
      <p:cViewPr>
        <p:scale>
          <a:sx n="84" d="100"/>
          <a:sy n="84" d="100"/>
        </p:scale>
        <p:origin x="-2490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8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2" d="100"/>
        <a:sy n="72" d="100"/>
      </p:scale>
      <p:origin x="0" y="-142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6086DA-5B82-41F7-833A-C4172D2F4391}" type="doc">
      <dgm:prSet loTypeId="urn:microsoft.com/office/officeart/2005/8/layout/hProcess9" loCatId="process" qsTypeId="urn:microsoft.com/office/officeart/2005/8/quickstyle/simple1" qsCatId="simple" csTypeId="urn:microsoft.com/office/officeart/2005/8/colors/accent3_4" csCatId="accent3" phldr="1"/>
      <dgm:spPr/>
    </dgm:pt>
    <dgm:pt modelId="{C7D8D7A4-B93B-4FD1-A865-27975B8FA155}">
      <dgm:prSet phldrT="[文字]"/>
      <dgm:spPr>
        <a:noFill/>
      </dgm:spPr>
      <dgm:t>
        <a:bodyPr/>
        <a:lstStyle/>
        <a:p>
          <a:r>
            <a:rPr lang="en-US" altLang="zh-TW" dirty="0">
              <a:solidFill>
                <a:schemeClr val="tx1"/>
              </a:solidFill>
            </a:rPr>
            <a:t>.</a:t>
          </a:r>
          <a:endParaRPr lang="zh-TW" altLang="en-US" dirty="0">
            <a:solidFill>
              <a:schemeClr val="tx1"/>
            </a:solidFill>
          </a:endParaRPr>
        </a:p>
      </dgm:t>
    </dgm:pt>
    <dgm:pt modelId="{A7EF6A58-BDE3-4C8F-87F1-538717CCF90C}" type="parTrans" cxnId="{644DBA20-0D06-4D26-B761-38F94E1247A2}">
      <dgm:prSet/>
      <dgm:spPr/>
      <dgm:t>
        <a:bodyPr/>
        <a:lstStyle/>
        <a:p>
          <a:endParaRPr lang="zh-TW" altLang="en-US"/>
        </a:p>
      </dgm:t>
    </dgm:pt>
    <dgm:pt modelId="{FE2CE14F-C4D2-4EF8-A315-1B7300AD1065}" type="sibTrans" cxnId="{644DBA20-0D06-4D26-B761-38F94E1247A2}">
      <dgm:prSet/>
      <dgm:spPr/>
      <dgm:t>
        <a:bodyPr/>
        <a:lstStyle/>
        <a:p>
          <a:endParaRPr lang="zh-TW" altLang="en-US"/>
        </a:p>
      </dgm:t>
    </dgm:pt>
    <dgm:pt modelId="{576E447A-60D5-421B-8D0B-F74EC46C284C}">
      <dgm:prSet phldrT="[文字]"/>
      <dgm:spPr>
        <a:noFill/>
      </dgm:spPr>
      <dgm:t>
        <a:bodyPr/>
        <a:lstStyle/>
        <a:p>
          <a:r>
            <a:rPr lang="en-US" altLang="zh-TW" dirty="0">
              <a:solidFill>
                <a:schemeClr val="accent3">
                  <a:lumMod val="60000"/>
                  <a:lumOff val="40000"/>
                </a:schemeClr>
              </a:solidFill>
            </a:rPr>
            <a:t>.</a:t>
          </a:r>
          <a:endParaRPr lang="zh-TW" altLang="en-US" dirty="0">
            <a:solidFill>
              <a:schemeClr val="accent3">
                <a:lumMod val="60000"/>
                <a:lumOff val="40000"/>
              </a:schemeClr>
            </a:solidFill>
          </a:endParaRPr>
        </a:p>
      </dgm:t>
    </dgm:pt>
    <dgm:pt modelId="{DC020486-4F39-4C05-AA0F-38E7A992B732}" type="parTrans" cxnId="{0E830C26-3E2E-4C3C-BBF3-116F39019E16}">
      <dgm:prSet/>
      <dgm:spPr/>
      <dgm:t>
        <a:bodyPr/>
        <a:lstStyle/>
        <a:p>
          <a:endParaRPr lang="zh-TW" altLang="en-US"/>
        </a:p>
      </dgm:t>
    </dgm:pt>
    <dgm:pt modelId="{C160AA7C-15A9-4616-A4EC-A181E0329739}" type="sibTrans" cxnId="{0E830C26-3E2E-4C3C-BBF3-116F39019E16}">
      <dgm:prSet/>
      <dgm:spPr/>
      <dgm:t>
        <a:bodyPr/>
        <a:lstStyle/>
        <a:p>
          <a:endParaRPr lang="zh-TW" altLang="en-US"/>
        </a:p>
      </dgm:t>
    </dgm:pt>
    <dgm:pt modelId="{F2469075-DB76-4BAD-97E6-CF3CD3F17753}">
      <dgm:prSet phldrT="[文字]"/>
      <dgm:spPr>
        <a:noFill/>
      </dgm:spPr>
      <dgm:t>
        <a:bodyPr/>
        <a:lstStyle/>
        <a:p>
          <a:r>
            <a:rPr lang="en-US" altLang="zh-TW" dirty="0">
              <a:solidFill>
                <a:schemeClr val="accent3">
                  <a:lumMod val="60000"/>
                  <a:lumOff val="40000"/>
                </a:schemeClr>
              </a:solidFill>
            </a:rPr>
            <a:t>.</a:t>
          </a:r>
          <a:endParaRPr lang="zh-TW" altLang="en-US" dirty="0">
            <a:solidFill>
              <a:schemeClr val="accent3">
                <a:lumMod val="60000"/>
                <a:lumOff val="40000"/>
              </a:schemeClr>
            </a:solidFill>
          </a:endParaRPr>
        </a:p>
      </dgm:t>
    </dgm:pt>
    <dgm:pt modelId="{446A2CA4-33B8-49A7-8A20-247E0EF09A88}" type="sibTrans" cxnId="{A79DD4E7-0887-4F23-B07E-6DF70C712236}">
      <dgm:prSet/>
      <dgm:spPr/>
      <dgm:t>
        <a:bodyPr/>
        <a:lstStyle/>
        <a:p>
          <a:endParaRPr lang="zh-TW" altLang="en-US"/>
        </a:p>
      </dgm:t>
    </dgm:pt>
    <dgm:pt modelId="{89A19514-E46D-4A6C-A626-63356610BEAD}" type="parTrans" cxnId="{A79DD4E7-0887-4F23-B07E-6DF70C712236}">
      <dgm:prSet/>
      <dgm:spPr/>
      <dgm:t>
        <a:bodyPr/>
        <a:lstStyle/>
        <a:p>
          <a:endParaRPr lang="zh-TW" altLang="en-US"/>
        </a:p>
      </dgm:t>
    </dgm:pt>
    <dgm:pt modelId="{716CD001-2F3E-4B2F-81C6-4846C178C906}" type="pres">
      <dgm:prSet presAssocID="{2B6086DA-5B82-41F7-833A-C4172D2F4391}" presName="CompostProcess" presStyleCnt="0">
        <dgm:presLayoutVars>
          <dgm:dir/>
          <dgm:resizeHandles val="exact"/>
        </dgm:presLayoutVars>
      </dgm:prSet>
      <dgm:spPr/>
    </dgm:pt>
    <dgm:pt modelId="{5FCB336E-1DFF-4A19-AF4B-ECBF0D84B4ED}" type="pres">
      <dgm:prSet presAssocID="{2B6086DA-5B82-41F7-833A-C4172D2F4391}" presName="arrow" presStyleLbl="bgShp" presStyleIdx="0" presStyleCnt="1"/>
      <dgm:spPr/>
    </dgm:pt>
    <dgm:pt modelId="{F795FCBF-5B78-471F-8E1B-C727A049CFF0}" type="pres">
      <dgm:prSet presAssocID="{2B6086DA-5B82-41F7-833A-C4172D2F4391}" presName="linearProcess" presStyleCnt="0"/>
      <dgm:spPr/>
    </dgm:pt>
    <dgm:pt modelId="{9738A2DD-C14B-413E-A30B-83CC8321FDED}" type="pres">
      <dgm:prSet presAssocID="{C7D8D7A4-B93B-4FD1-A865-27975B8FA155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C9E54D1-7047-43DF-9ABB-5F71E22E9102}" type="pres">
      <dgm:prSet presAssocID="{FE2CE14F-C4D2-4EF8-A315-1B7300AD1065}" presName="sibTrans" presStyleCnt="0"/>
      <dgm:spPr/>
    </dgm:pt>
    <dgm:pt modelId="{4E6457A5-5CE9-4C4F-A8F0-20C5052388EF}" type="pres">
      <dgm:prSet presAssocID="{F2469075-DB76-4BAD-97E6-CF3CD3F17753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E947502-04E3-46F5-9762-6307BB0181E4}" type="pres">
      <dgm:prSet presAssocID="{446A2CA4-33B8-49A7-8A20-247E0EF09A88}" presName="sibTrans" presStyleCnt="0"/>
      <dgm:spPr/>
    </dgm:pt>
    <dgm:pt modelId="{923A1F7E-DCB5-49E2-9857-ECE5CF613F3C}" type="pres">
      <dgm:prSet presAssocID="{576E447A-60D5-421B-8D0B-F74EC46C284C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79DD4E7-0887-4F23-B07E-6DF70C712236}" srcId="{2B6086DA-5B82-41F7-833A-C4172D2F4391}" destId="{F2469075-DB76-4BAD-97E6-CF3CD3F17753}" srcOrd="1" destOrd="0" parTransId="{89A19514-E46D-4A6C-A626-63356610BEAD}" sibTransId="{446A2CA4-33B8-49A7-8A20-247E0EF09A88}"/>
    <dgm:cxn modelId="{22D91D48-6242-4EF3-A6F6-28EF71F0FC84}" type="presOf" srcId="{F2469075-DB76-4BAD-97E6-CF3CD3F17753}" destId="{4E6457A5-5CE9-4C4F-A8F0-20C5052388EF}" srcOrd="0" destOrd="0" presId="urn:microsoft.com/office/officeart/2005/8/layout/hProcess9"/>
    <dgm:cxn modelId="{20FF6388-E1D2-409A-8DDE-1DF09DEDF2F4}" type="presOf" srcId="{2B6086DA-5B82-41F7-833A-C4172D2F4391}" destId="{716CD001-2F3E-4B2F-81C6-4846C178C906}" srcOrd="0" destOrd="0" presId="urn:microsoft.com/office/officeart/2005/8/layout/hProcess9"/>
    <dgm:cxn modelId="{9AB5808A-B69A-4C45-9445-3E157DB1060C}" type="presOf" srcId="{576E447A-60D5-421B-8D0B-F74EC46C284C}" destId="{923A1F7E-DCB5-49E2-9857-ECE5CF613F3C}" srcOrd="0" destOrd="0" presId="urn:microsoft.com/office/officeart/2005/8/layout/hProcess9"/>
    <dgm:cxn modelId="{644DBA20-0D06-4D26-B761-38F94E1247A2}" srcId="{2B6086DA-5B82-41F7-833A-C4172D2F4391}" destId="{C7D8D7A4-B93B-4FD1-A865-27975B8FA155}" srcOrd="0" destOrd="0" parTransId="{A7EF6A58-BDE3-4C8F-87F1-538717CCF90C}" sibTransId="{FE2CE14F-C4D2-4EF8-A315-1B7300AD1065}"/>
    <dgm:cxn modelId="{0E830C26-3E2E-4C3C-BBF3-116F39019E16}" srcId="{2B6086DA-5B82-41F7-833A-C4172D2F4391}" destId="{576E447A-60D5-421B-8D0B-F74EC46C284C}" srcOrd="2" destOrd="0" parTransId="{DC020486-4F39-4C05-AA0F-38E7A992B732}" sibTransId="{C160AA7C-15A9-4616-A4EC-A181E0329739}"/>
    <dgm:cxn modelId="{C0043FE0-F995-40E4-AA38-F1A249A182A6}" type="presOf" srcId="{C7D8D7A4-B93B-4FD1-A865-27975B8FA155}" destId="{9738A2DD-C14B-413E-A30B-83CC8321FDED}" srcOrd="0" destOrd="0" presId="urn:microsoft.com/office/officeart/2005/8/layout/hProcess9"/>
    <dgm:cxn modelId="{D001929D-EA5B-45B2-9810-D351CE10BF77}" type="presParOf" srcId="{716CD001-2F3E-4B2F-81C6-4846C178C906}" destId="{5FCB336E-1DFF-4A19-AF4B-ECBF0D84B4ED}" srcOrd="0" destOrd="0" presId="urn:microsoft.com/office/officeart/2005/8/layout/hProcess9"/>
    <dgm:cxn modelId="{6A0C658F-26AC-45AB-BE30-929EECC56566}" type="presParOf" srcId="{716CD001-2F3E-4B2F-81C6-4846C178C906}" destId="{F795FCBF-5B78-471F-8E1B-C727A049CFF0}" srcOrd="1" destOrd="0" presId="urn:microsoft.com/office/officeart/2005/8/layout/hProcess9"/>
    <dgm:cxn modelId="{EF170E42-1824-4C16-A110-F124F9D21C75}" type="presParOf" srcId="{F795FCBF-5B78-471F-8E1B-C727A049CFF0}" destId="{9738A2DD-C14B-413E-A30B-83CC8321FDED}" srcOrd="0" destOrd="0" presId="urn:microsoft.com/office/officeart/2005/8/layout/hProcess9"/>
    <dgm:cxn modelId="{19A66E20-268E-4EC0-9E41-603F9A6471AE}" type="presParOf" srcId="{F795FCBF-5B78-471F-8E1B-C727A049CFF0}" destId="{8C9E54D1-7047-43DF-9ABB-5F71E22E9102}" srcOrd="1" destOrd="0" presId="urn:microsoft.com/office/officeart/2005/8/layout/hProcess9"/>
    <dgm:cxn modelId="{C46859CA-2816-48B4-AEFD-5BE10B1EC16E}" type="presParOf" srcId="{F795FCBF-5B78-471F-8E1B-C727A049CFF0}" destId="{4E6457A5-5CE9-4C4F-A8F0-20C5052388EF}" srcOrd="2" destOrd="0" presId="urn:microsoft.com/office/officeart/2005/8/layout/hProcess9"/>
    <dgm:cxn modelId="{8788869A-96B2-46FC-B62C-5CD71343F11B}" type="presParOf" srcId="{F795FCBF-5B78-471F-8E1B-C727A049CFF0}" destId="{AE947502-04E3-46F5-9762-6307BB0181E4}" srcOrd="3" destOrd="0" presId="urn:microsoft.com/office/officeart/2005/8/layout/hProcess9"/>
    <dgm:cxn modelId="{106F285C-AE79-4BF1-81B5-C9618EDABDB5}" type="presParOf" srcId="{F795FCBF-5B78-471F-8E1B-C727A049CFF0}" destId="{923A1F7E-DCB5-49E2-9857-ECE5CF613F3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CB336E-1DFF-4A19-AF4B-ECBF0D84B4ED}">
      <dsp:nvSpPr>
        <dsp:cNvPr id="0" name=""/>
        <dsp:cNvSpPr/>
      </dsp:nvSpPr>
      <dsp:spPr>
        <a:xfrm>
          <a:off x="546258" y="0"/>
          <a:ext cx="6190932" cy="4525963"/>
        </a:xfrm>
        <a:prstGeom prst="rightArrow">
          <a:avLst/>
        </a:prstGeom>
        <a:solidFill>
          <a:schemeClr val="accent3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38A2DD-C14B-413E-A30B-83CC8321FDED}">
      <dsp:nvSpPr>
        <dsp:cNvPr id="0" name=""/>
        <dsp:cNvSpPr/>
      </dsp:nvSpPr>
      <dsp:spPr>
        <a:xfrm>
          <a:off x="0" y="1357788"/>
          <a:ext cx="2185035" cy="1810385"/>
        </a:xfrm>
        <a:prstGeom prst="roundRect">
          <a:avLst/>
        </a:prstGeom>
        <a:noFill/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6500" kern="1200" dirty="0">
              <a:solidFill>
                <a:schemeClr val="tx1"/>
              </a:solidFill>
            </a:rPr>
            <a:t>.</a:t>
          </a:r>
          <a:endParaRPr lang="zh-TW" altLang="en-US" sz="6500" kern="1200" dirty="0">
            <a:solidFill>
              <a:schemeClr val="tx1"/>
            </a:solidFill>
          </a:endParaRPr>
        </a:p>
      </dsp:txBody>
      <dsp:txXfrm>
        <a:off x="88376" y="1446164"/>
        <a:ext cx="2008283" cy="1633633"/>
      </dsp:txXfrm>
    </dsp:sp>
    <dsp:sp modelId="{4E6457A5-5CE9-4C4F-A8F0-20C5052388EF}">
      <dsp:nvSpPr>
        <dsp:cNvPr id="0" name=""/>
        <dsp:cNvSpPr/>
      </dsp:nvSpPr>
      <dsp:spPr>
        <a:xfrm>
          <a:off x="2549207" y="1357788"/>
          <a:ext cx="2185035" cy="1810385"/>
        </a:xfrm>
        <a:prstGeom prst="roundRect">
          <a:avLst/>
        </a:prstGeom>
        <a:noFill/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6500" kern="1200" dirty="0">
              <a:solidFill>
                <a:schemeClr val="accent3">
                  <a:lumMod val="60000"/>
                  <a:lumOff val="40000"/>
                </a:schemeClr>
              </a:solidFill>
            </a:rPr>
            <a:t>.</a:t>
          </a:r>
          <a:endParaRPr lang="zh-TW" altLang="en-US" sz="6500" kern="1200" dirty="0">
            <a:solidFill>
              <a:schemeClr val="accent3">
                <a:lumMod val="60000"/>
                <a:lumOff val="40000"/>
              </a:schemeClr>
            </a:solidFill>
          </a:endParaRPr>
        </a:p>
      </dsp:txBody>
      <dsp:txXfrm>
        <a:off x="2637583" y="1446164"/>
        <a:ext cx="2008283" cy="1633633"/>
      </dsp:txXfrm>
    </dsp:sp>
    <dsp:sp modelId="{923A1F7E-DCB5-49E2-9857-ECE5CF613F3C}">
      <dsp:nvSpPr>
        <dsp:cNvPr id="0" name=""/>
        <dsp:cNvSpPr/>
      </dsp:nvSpPr>
      <dsp:spPr>
        <a:xfrm>
          <a:off x="5098415" y="1357788"/>
          <a:ext cx="2185035" cy="1810385"/>
        </a:xfrm>
        <a:prstGeom prst="roundRect">
          <a:avLst/>
        </a:prstGeom>
        <a:noFill/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6500" kern="1200" dirty="0">
              <a:solidFill>
                <a:schemeClr val="accent3">
                  <a:lumMod val="60000"/>
                  <a:lumOff val="40000"/>
                </a:schemeClr>
              </a:solidFill>
            </a:rPr>
            <a:t>.</a:t>
          </a:r>
          <a:endParaRPr lang="zh-TW" altLang="en-US" sz="6500" kern="1200" dirty="0">
            <a:solidFill>
              <a:schemeClr val="accent3">
                <a:lumMod val="60000"/>
                <a:lumOff val="40000"/>
              </a:schemeClr>
            </a:solidFill>
          </a:endParaRPr>
        </a:p>
      </dsp:txBody>
      <dsp:txXfrm>
        <a:off x="5186791" y="1446164"/>
        <a:ext cx="2008283" cy="1633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0C69C-D8EE-49D4-A265-5F573EC0AA63}" type="datetimeFigureOut">
              <a:rPr lang="zh-TW" altLang="en-US" smtClean="0"/>
              <a:t>2017/6/26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573B5-8692-486D-A2FB-C4B8785DB9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3083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6E7A5F-E990-414E-8FC4-86CC00293BB6}" type="datetimeFigureOut">
              <a:rPr lang="zh-TW" altLang="en-US" smtClean="0"/>
              <a:t>2017/6/26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3E404-4524-4EA9-A4F5-C9D7C4D2FD9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71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34AC1-4D7D-4931-A7F8-69F917DFF407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2644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0FB01-84F8-4E59-A8BD-FB76B9E9D245}" type="datetimeFigureOut">
              <a:rPr lang="zh-TW" altLang="en-US" smtClean="0"/>
              <a:t>2017/6/26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4322-C132-4248-B582-B5232864A2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735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0FB01-84F8-4E59-A8BD-FB76B9E9D245}" type="datetimeFigureOut">
              <a:rPr lang="zh-TW" altLang="en-US" smtClean="0"/>
              <a:t>2017/6/26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4322-C132-4248-B582-B5232864A2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258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0FB01-84F8-4E59-A8BD-FB76B9E9D245}" type="datetimeFigureOut">
              <a:rPr lang="zh-TW" altLang="en-US" smtClean="0"/>
              <a:t>2017/6/26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4322-C132-4248-B582-B5232864A2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6328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0FB01-84F8-4E59-A8BD-FB76B9E9D245}" type="datetimeFigureOut">
              <a:rPr lang="zh-TW" altLang="en-US" smtClean="0"/>
              <a:t>2017/6/26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4322-C132-4248-B582-B5232864A2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8698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0FB01-84F8-4E59-A8BD-FB76B9E9D245}" type="datetimeFigureOut">
              <a:rPr lang="zh-TW" altLang="en-US" smtClean="0"/>
              <a:t>2017/6/26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4322-C132-4248-B582-B5232864A2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4039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0FB01-84F8-4E59-A8BD-FB76B9E9D245}" type="datetimeFigureOut">
              <a:rPr lang="zh-TW" altLang="en-US" smtClean="0"/>
              <a:t>2017/6/26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4322-C132-4248-B582-B5232864A2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7356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0FB01-84F8-4E59-A8BD-FB76B9E9D245}" type="datetimeFigureOut">
              <a:rPr lang="zh-TW" altLang="en-US" smtClean="0"/>
              <a:t>2017/6/26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4322-C132-4248-B582-B5232864A2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9473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 baseline="0"/>
            </a:lvl1pPr>
            <a:lvl2pPr>
              <a:defRPr sz="2800" baseline="0"/>
            </a:lvl2pPr>
            <a:lvl3pPr>
              <a:defRPr sz="2800" baseline="0"/>
            </a:lvl3pPr>
            <a:lvl4pPr>
              <a:defRPr sz="2800" baseline="0"/>
            </a:lvl4pPr>
            <a:lvl5pPr>
              <a:defRPr sz="2800" baseline="0"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0FB01-84F8-4E59-A8BD-FB76B9E9D245}" type="datetimeFigureOut">
              <a:rPr lang="zh-TW" altLang="en-US" smtClean="0"/>
              <a:t>2017/6/26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4322-C132-4248-B582-B5232864A2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6171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0FB01-84F8-4E59-A8BD-FB76B9E9D245}" type="datetimeFigureOut">
              <a:rPr lang="zh-TW" altLang="en-US" smtClean="0"/>
              <a:t>2017/6/26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4322-C132-4248-B582-B5232864A2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5270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0FB01-84F8-4E59-A8BD-FB76B9E9D245}" type="datetimeFigureOut">
              <a:rPr lang="zh-TW" altLang="en-US" smtClean="0"/>
              <a:t>2017/6/26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4322-C132-4248-B582-B5232864A2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939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0FB01-84F8-4E59-A8BD-FB76B9E9D245}" type="datetimeFigureOut">
              <a:rPr lang="zh-TW" altLang="en-US" smtClean="0"/>
              <a:t>2017/6/26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4322-C132-4248-B582-B5232864A2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4711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0FB01-84F8-4E59-A8BD-FB76B9E9D245}" type="datetimeFigureOut">
              <a:rPr lang="zh-TW" altLang="en-US" smtClean="0"/>
              <a:t>2017/6/26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4322-C132-4248-B582-B5232864A2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81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0FB01-84F8-4E59-A8BD-FB76B9E9D245}" type="datetimeFigureOut">
              <a:rPr lang="zh-TW" altLang="en-US" smtClean="0"/>
              <a:t>2017/6/26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B4322-C132-4248-B582-B5232864A2B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1864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圖片 18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1192"/>
            <a:ext cx="9180512" cy="6935590"/>
          </a:xfrm>
          <a:prstGeom prst="rect">
            <a:avLst/>
          </a:prstGeom>
        </p:spPr>
      </p:pic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0FB01-84F8-4E59-A8BD-FB76B9E9D245}" type="datetimeFigureOut">
              <a:rPr lang="zh-TW" altLang="en-US" smtClean="0"/>
              <a:t>2017/6/26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B4322-C132-4248-B582-B5232864A2B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Rectangle 11"/>
          <p:cNvSpPr/>
          <p:nvPr userDrawn="1"/>
        </p:nvSpPr>
        <p:spPr>
          <a:xfrm>
            <a:off x="1043608" y="-28493"/>
            <a:ext cx="8100392" cy="695019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endParaRPr lang="zh-TW" altLang="zh-TW">
              <a:solidFill>
                <a:srgbClr val="FFFFFF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14" name="Slide Number Placeholder 21"/>
          <p:cNvSpPr txBox="1">
            <a:spLocks/>
          </p:cNvSpPr>
          <p:nvPr userDrawn="1"/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0" algn="ctr" defTabSz="914400" rtl="0" eaLnBrk="1" latinLnBrk="0" hangingPunct="1">
              <a:defRPr sz="1200" kern="1200">
                <a:solidFill>
                  <a:srgbClr val="899BA4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1B2B7A6-B425-43D4-8551-6F34E4B7774C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403648" y="1600200"/>
            <a:ext cx="72831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124601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&#38626;&#23130;&#29238;&#27597;&#23432;&#21063;&#65288;&#39321;&#28207;&#23478;&#24237;&#31119;&#21033;&#26371;2015&#65289;.doc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936104"/>
          </a:xfrm>
        </p:spPr>
        <p:txBody>
          <a:bodyPr>
            <a:normAutofit fontScale="90000"/>
          </a:bodyPr>
          <a:lstStyle/>
          <a:p>
            <a:r>
              <a:rPr lang="zh-TW" altLang="en-US" sz="2800" dirty="0"/>
              <a:t>嘉義地方法院父母親職教育初階課程</a:t>
            </a:r>
            <a:br>
              <a:rPr lang="zh-TW" altLang="en-US" sz="2800" dirty="0"/>
            </a:br>
            <a:endParaRPr lang="zh-TW" altLang="en-US" sz="28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69368" y="1628800"/>
            <a:ext cx="6400800" cy="4464496"/>
          </a:xfrm>
        </p:spPr>
        <p:txBody>
          <a:bodyPr/>
          <a:lstStyle/>
          <a:p>
            <a:r>
              <a:rPr lang="zh-TW" altLang="en-US" sz="3600" dirty="0">
                <a:solidFill>
                  <a:schemeClr val="tx1"/>
                </a:solidFill>
              </a:rPr>
              <a:t>如何保護未成年子女</a:t>
            </a:r>
          </a:p>
          <a:p>
            <a:r>
              <a:rPr lang="zh-TW" altLang="en-US" sz="3600" dirty="0">
                <a:solidFill>
                  <a:schemeClr val="tx1"/>
                </a:solidFill>
              </a:rPr>
              <a:t>遠離</a:t>
            </a:r>
          </a:p>
          <a:p>
            <a:r>
              <a:rPr lang="zh-TW" altLang="en-US" sz="3600" dirty="0">
                <a:solidFill>
                  <a:schemeClr val="tx1"/>
                </a:solidFill>
              </a:rPr>
              <a:t>父母親衝突的</a:t>
            </a:r>
            <a:r>
              <a:rPr lang="zh-TW" altLang="en-US" sz="3600" dirty="0" smtClean="0">
                <a:solidFill>
                  <a:schemeClr val="tx1"/>
                </a:solidFill>
              </a:rPr>
              <a:t>傷害</a:t>
            </a:r>
            <a:endParaRPr lang="en-US" altLang="zh-TW" sz="3600" dirty="0" smtClean="0">
              <a:solidFill>
                <a:schemeClr val="tx1"/>
              </a:solidFill>
            </a:endParaRPr>
          </a:p>
          <a:p>
            <a:endParaRPr lang="en-US" altLang="zh-TW" dirty="0"/>
          </a:p>
          <a:p>
            <a:endParaRPr lang="en-US" altLang="zh-TW" dirty="0" smtClean="0"/>
          </a:p>
          <a:p>
            <a:r>
              <a:rPr lang="zh-TW" altLang="en-US" sz="2400" dirty="0">
                <a:solidFill>
                  <a:schemeClr val="tx1"/>
                </a:solidFill>
              </a:rPr>
              <a:t>主講者：洪月華 </a:t>
            </a:r>
            <a:r>
              <a:rPr lang="zh-TW" altLang="en-US" sz="2400" dirty="0" smtClean="0">
                <a:solidFill>
                  <a:schemeClr val="tx1"/>
                </a:solidFill>
              </a:rPr>
              <a:t>  台中地院調解</a:t>
            </a:r>
            <a:r>
              <a:rPr lang="zh-TW" altLang="en-US" sz="2400" dirty="0">
                <a:solidFill>
                  <a:schemeClr val="tx1"/>
                </a:solidFill>
              </a:rPr>
              <a:t>委員</a:t>
            </a:r>
          </a:p>
          <a:p>
            <a:r>
              <a:rPr lang="en-US" altLang="zh-TW" sz="2400" dirty="0">
                <a:solidFill>
                  <a:schemeClr val="tx1"/>
                </a:solidFill>
              </a:rPr>
              <a:t>106/06/30</a:t>
            </a:r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32201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05844" y="404664"/>
            <a:ext cx="7632848" cy="1196752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當父母親爭吵時，孩子的想望</a:t>
            </a:r>
            <a:r>
              <a:rPr lang="en-US" altLang="zh-TW" sz="3200" dirty="0" smtClean="0"/>
              <a:t>…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2997" y="1928589"/>
            <a:ext cx="7200800" cy="4929411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 </a:t>
            </a:r>
            <a:r>
              <a:rPr lang="en-US" altLang="zh-TW" dirty="0" smtClean="0"/>
              <a:t>.</a:t>
            </a:r>
            <a:r>
              <a:rPr lang="zh-TW" altLang="en-US" dirty="0" smtClean="0"/>
              <a:t> 會</a:t>
            </a:r>
            <a:r>
              <a:rPr lang="zh-TW" altLang="en-US" dirty="0"/>
              <a:t>對其中一個父母或同時兩個</a:t>
            </a:r>
            <a:r>
              <a:rPr lang="zh-TW" altLang="en-US" dirty="0" smtClean="0"/>
              <a:t>父母</a:t>
            </a:r>
            <a:endParaRPr lang="en-US" altLang="zh-TW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感到</a:t>
            </a:r>
            <a:r>
              <a:rPr lang="zh-TW" altLang="en-US" dirty="0"/>
              <a:t>難過</a:t>
            </a:r>
            <a:endParaRPr lang="en-US" altLang="zh-TW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 smtClean="0"/>
              <a:t>2</a:t>
            </a:r>
            <a:r>
              <a:rPr lang="zh-TW" altLang="en-US" dirty="0"/>
              <a:t> </a:t>
            </a:r>
            <a:r>
              <a:rPr lang="en-US" altLang="zh-TW" dirty="0" smtClean="0"/>
              <a:t>.</a:t>
            </a:r>
            <a:r>
              <a:rPr lang="zh-TW" altLang="en-US" dirty="0" smtClean="0"/>
              <a:t> 會</a:t>
            </a:r>
            <a:r>
              <a:rPr lang="zh-TW" altLang="en-US" dirty="0"/>
              <a:t>想</a:t>
            </a:r>
            <a:r>
              <a:rPr lang="zh-TW" altLang="en-US" dirty="0" smtClean="0"/>
              <a:t>為</a:t>
            </a:r>
            <a:r>
              <a:rPr lang="zh-TW" altLang="en-US" dirty="0"/>
              <a:t>父母</a:t>
            </a:r>
            <a:r>
              <a:rPr lang="zh-TW" altLang="en-US" dirty="0" smtClean="0"/>
              <a:t>解決</a:t>
            </a:r>
            <a:r>
              <a:rPr lang="zh-TW" altLang="en-US" dirty="0"/>
              <a:t>問題</a:t>
            </a:r>
            <a:endParaRPr lang="en-US" altLang="zh-TW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 smtClean="0"/>
              <a:t>3</a:t>
            </a:r>
            <a:r>
              <a:rPr lang="zh-TW" altLang="en-US" dirty="0" smtClean="0"/>
              <a:t> </a:t>
            </a:r>
            <a:r>
              <a:rPr lang="en-US" altLang="zh-TW" dirty="0" smtClean="0"/>
              <a:t>.</a:t>
            </a:r>
            <a:r>
              <a:rPr lang="zh-TW" altLang="en-US" dirty="0" smtClean="0"/>
              <a:t> 會</a:t>
            </a:r>
            <a:r>
              <a:rPr lang="zh-TW" altLang="en-US" dirty="0"/>
              <a:t>想去控制其中一個父母或是兩個</a:t>
            </a:r>
            <a:endParaRPr lang="en-US" altLang="zh-TW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 smtClean="0"/>
              <a:t>4</a:t>
            </a:r>
            <a:r>
              <a:rPr lang="zh-TW" altLang="en-US" dirty="0" smtClean="0"/>
              <a:t> </a:t>
            </a:r>
            <a:r>
              <a:rPr lang="en-US" altLang="zh-TW" dirty="0" smtClean="0"/>
              <a:t>.</a:t>
            </a:r>
            <a:r>
              <a:rPr lang="zh-TW" altLang="en-US" dirty="0" smtClean="0"/>
              <a:t> 試</a:t>
            </a:r>
            <a:r>
              <a:rPr lang="zh-TW" altLang="en-US" dirty="0"/>
              <a:t>著假裝事情會變好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852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15616" y="456481"/>
            <a:ext cx="7283152" cy="1143000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當父母</a:t>
            </a:r>
            <a:r>
              <a:rPr lang="zh-TW" altLang="en-US" sz="3200" dirty="0"/>
              <a:t>在爭吵</a:t>
            </a:r>
            <a:r>
              <a:rPr lang="zh-TW" altLang="en-US" sz="3200" dirty="0" smtClean="0"/>
              <a:t>時，孩子的擔心</a:t>
            </a:r>
            <a:r>
              <a:rPr lang="en-US" altLang="zh-TW" sz="3200" dirty="0" smtClean="0"/>
              <a:t>…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31640" y="2060849"/>
            <a:ext cx="7283152" cy="3240360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 我的</a:t>
            </a:r>
            <a:r>
              <a:rPr lang="zh-TW" altLang="en-US" dirty="0"/>
              <a:t>家庭的未來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 他們</a:t>
            </a:r>
            <a:r>
              <a:rPr lang="zh-TW" altLang="en-US" dirty="0"/>
              <a:t>接下來會做甚麼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 我</a:t>
            </a:r>
            <a:r>
              <a:rPr lang="zh-TW" altLang="en-US" dirty="0"/>
              <a:t>知道這是由於他們不知道如何</a:t>
            </a:r>
            <a:r>
              <a:rPr lang="zh-TW" altLang="en-US" dirty="0" smtClean="0"/>
              <a:t>相處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所</a:t>
            </a:r>
            <a:r>
              <a:rPr lang="zh-TW" altLang="en-US" dirty="0"/>
              <a:t>造成的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4.</a:t>
            </a:r>
            <a:r>
              <a:rPr lang="zh-TW" altLang="en-US" dirty="0" smtClean="0"/>
              <a:t> 我</a:t>
            </a:r>
            <a:r>
              <a:rPr lang="zh-TW" altLang="en-US" dirty="0"/>
              <a:t>不知道他們會分居或是離婚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852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283152" cy="882352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父母爭吵的結果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1385900"/>
            <a:ext cx="7404645" cy="509431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如果</a:t>
            </a:r>
            <a:r>
              <a:rPr lang="zh-TW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沒有安全的依附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關係，孩子</a:t>
            </a:r>
            <a:r>
              <a:rPr lang="zh-TW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將喪失正向的生存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能力，而</a:t>
            </a:r>
            <a:r>
              <a:rPr lang="zh-TW" altLang="en-US" dirty="0">
                <a:latin typeface="新細明體" panose="02020500000000000000" pitchFamily="18" charset="-120"/>
                <a:ea typeface="新細明體" panose="02020500000000000000" pitchFamily="18" charset="-120"/>
              </a:rPr>
              <a:t>導致許多負面的情緒障礙與偏差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行為。</a:t>
            </a:r>
            <a:endParaRPr lang="en-US" altLang="zh-TW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雲朵形圖說文字 3"/>
          <p:cNvSpPr/>
          <p:nvPr/>
        </p:nvSpPr>
        <p:spPr>
          <a:xfrm>
            <a:off x="2842890" y="3645024"/>
            <a:ext cx="3518048" cy="1905075"/>
          </a:xfrm>
          <a:prstGeom prst="cloudCallout">
            <a:avLst>
              <a:gd name="adj1" fmla="val -51907"/>
              <a:gd name="adj2" fmla="val 7843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chemeClr val="tx1"/>
                </a:solidFill>
              </a:rPr>
              <a:t>不要以為小小孩是沒有記憶力的</a:t>
            </a:r>
            <a:r>
              <a:rPr lang="en-US" altLang="zh-TW" sz="2800" dirty="0" smtClean="0">
                <a:solidFill>
                  <a:schemeClr val="tx1"/>
                </a:solidFill>
              </a:rPr>
              <a:t>…..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78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外</a:t>
            </a:r>
            <a:r>
              <a:rPr lang="zh-TW" altLang="en-US" sz="3200" dirty="0" smtClean="0"/>
              <a:t>顯行為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75656" y="1417638"/>
            <a:ext cx="7283152" cy="47085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 smtClean="0"/>
              <a:t>憤怒、怨恨、侵犯</a:t>
            </a:r>
            <a:r>
              <a:rPr lang="zh-TW" altLang="en-US" dirty="0"/>
              <a:t>行為 </a:t>
            </a:r>
            <a:r>
              <a:rPr lang="en-US" altLang="zh-TW" dirty="0" smtClean="0"/>
              <a:t>,</a:t>
            </a:r>
          </a:p>
          <a:p>
            <a:pPr>
              <a:lnSpc>
                <a:spcPct val="150000"/>
              </a:lnSpc>
            </a:pPr>
            <a:r>
              <a:rPr lang="zh-TW" altLang="en-US" dirty="0" smtClean="0">
                <a:solidFill>
                  <a:srgbClr val="C8089A"/>
                </a:solidFill>
              </a:rPr>
              <a:t>霸凌別人、</a:t>
            </a:r>
            <a:r>
              <a:rPr lang="zh-TW" altLang="en-US" dirty="0" smtClean="0"/>
              <a:t>攻擊別人 </a:t>
            </a:r>
            <a:r>
              <a:rPr lang="en-US" altLang="zh-TW" dirty="0" smtClean="0"/>
              <a:t>,</a:t>
            </a:r>
          </a:p>
          <a:p>
            <a:pPr>
              <a:lnSpc>
                <a:spcPct val="150000"/>
              </a:lnSpc>
            </a:pPr>
            <a:r>
              <a:rPr lang="zh-TW" altLang="en-US" dirty="0" smtClean="0"/>
              <a:t>不服從、脾氣暴躁、注意力</a:t>
            </a:r>
            <a:r>
              <a:rPr lang="zh-TW" altLang="en-US" dirty="0"/>
              <a:t>不</a:t>
            </a:r>
            <a:r>
              <a:rPr lang="zh-TW" altLang="en-US" dirty="0" smtClean="0"/>
              <a:t>集中，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犯法行為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3967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171525"/>
            <a:ext cx="7283152" cy="1143000"/>
          </a:xfrm>
        </p:spPr>
        <p:txBody>
          <a:bodyPr>
            <a:normAutofit/>
          </a:bodyPr>
          <a:lstStyle/>
          <a:p>
            <a:r>
              <a:rPr lang="zh-TW" altLang="en-US" sz="4000" dirty="0"/>
              <a:t>內</a:t>
            </a:r>
            <a:r>
              <a:rPr lang="zh-TW" altLang="en-US" sz="4000" dirty="0" smtClean="0"/>
              <a:t>顯行為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844824"/>
            <a:ext cx="7139136" cy="4497363"/>
          </a:xfrm>
        </p:spPr>
        <p:txBody>
          <a:bodyPr/>
          <a:lstStyle/>
          <a:p>
            <a:r>
              <a:rPr lang="zh-TW" altLang="en-US" dirty="0" smtClean="0"/>
              <a:t>焦慮、憂鬱、 悲傷、痛苦、沒有安全感、無助感、內疚、絕望感，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en-US" dirty="0" smtClean="0">
                <a:solidFill>
                  <a:srgbClr val="C8089A"/>
                </a:solidFill>
              </a:rPr>
              <a:t>自我傷害、</a:t>
            </a:r>
            <a:r>
              <a:rPr lang="zh-TW" altLang="en-US" dirty="0" smtClean="0"/>
              <a:t>責備自己、 </a:t>
            </a:r>
            <a:r>
              <a:rPr lang="zh-TW" altLang="en-US" dirty="0"/>
              <a:t>喪失</a:t>
            </a:r>
            <a:r>
              <a:rPr lang="zh-TW" altLang="en-US" dirty="0" smtClean="0"/>
              <a:t>自信、過度</a:t>
            </a:r>
            <a:r>
              <a:rPr lang="zh-TW" altLang="en-US" dirty="0"/>
              <a:t>煩惱</a:t>
            </a:r>
            <a:r>
              <a:rPr lang="en-US" altLang="zh-TW" dirty="0" smtClean="0"/>
              <a:t>,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食慾</a:t>
            </a:r>
            <a:r>
              <a:rPr lang="zh-TW" altLang="en-US" dirty="0"/>
              <a:t>不</a:t>
            </a:r>
            <a:r>
              <a:rPr lang="zh-TW" altLang="en-US" dirty="0" smtClean="0"/>
              <a:t>佳、容易疲倦</a:t>
            </a: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903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283152" cy="1143000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焦慮是</a:t>
            </a:r>
            <a:r>
              <a:rPr lang="zh-TW" altLang="en-US" sz="3200" dirty="0"/>
              <a:t>情緒的</a:t>
            </a:r>
            <a:r>
              <a:rPr lang="zh-TW" altLang="en-US" sz="3200" dirty="0" smtClean="0"/>
              <a:t>主軸</a:t>
            </a:r>
            <a:endParaRPr lang="zh-TW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556792"/>
            <a:ext cx="7488832" cy="4891682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zh-TW" altLang="en-US" dirty="0"/>
              <a:t>研究</a:t>
            </a:r>
            <a:r>
              <a:rPr lang="zh-TW" altLang="en-US" dirty="0" smtClean="0"/>
              <a:t>指出：</a:t>
            </a:r>
            <a:endParaRPr lang="en-US" altLang="zh-TW" dirty="0" smtClean="0"/>
          </a:p>
          <a:p>
            <a:pPr>
              <a:lnSpc>
                <a:spcPts val="4000"/>
              </a:lnSpc>
            </a:pPr>
            <a:r>
              <a:rPr lang="zh-TW" altLang="en-US" dirty="0" smtClean="0"/>
              <a:t>如果</a:t>
            </a:r>
            <a:r>
              <a:rPr lang="zh-TW" altLang="en-US" dirty="0"/>
              <a:t>父母親為孩子</a:t>
            </a:r>
            <a:r>
              <a:rPr lang="zh-TW" altLang="en-US" dirty="0" smtClean="0"/>
              <a:t>的親權、探視</a:t>
            </a:r>
            <a:r>
              <a:rPr lang="zh-TW" altLang="en-US" dirty="0"/>
              <a:t>權爭吵</a:t>
            </a:r>
            <a:r>
              <a:rPr lang="zh-TW" altLang="en-US" dirty="0" smtClean="0"/>
              <a:t>時，他們</a:t>
            </a:r>
            <a:r>
              <a:rPr lang="zh-TW" altLang="en-US" dirty="0"/>
              <a:t>的孩子有較高的風險得到心理上的疾病</a:t>
            </a:r>
            <a:r>
              <a:rPr lang="en-US" altLang="zh-TW" dirty="0"/>
              <a:t>.(Wallerstain,2001</a:t>
            </a:r>
            <a:r>
              <a:rPr lang="en-US" altLang="zh-TW" dirty="0" smtClean="0"/>
              <a:t>)</a:t>
            </a:r>
          </a:p>
          <a:p>
            <a:pPr>
              <a:lnSpc>
                <a:spcPts val="4000"/>
              </a:lnSpc>
            </a:pPr>
            <a:r>
              <a:rPr lang="zh-TW" altLang="en-US" dirty="0" smtClean="0"/>
              <a:t>會</a:t>
            </a:r>
            <a:r>
              <a:rPr lang="zh-TW" altLang="en-US" dirty="0"/>
              <a:t>持續到成人階段不能</a:t>
            </a:r>
            <a:r>
              <a:rPr lang="zh-TW" altLang="en-US" dirty="0" smtClean="0"/>
              <a:t>停止，甚至</a:t>
            </a:r>
            <a:r>
              <a:rPr lang="zh-TW" altLang="en-US" dirty="0"/>
              <a:t>在父母離婚三十年</a:t>
            </a:r>
            <a:r>
              <a:rPr lang="zh-TW" altLang="en-US" dirty="0" smtClean="0"/>
              <a:t>過後，這些</a:t>
            </a:r>
            <a:r>
              <a:rPr lang="zh-TW" altLang="en-US" dirty="0"/>
              <a:t>孩子們還是會一樣的恐懼</a:t>
            </a:r>
            <a:r>
              <a:rPr lang="zh-TW" altLang="en-US" dirty="0" smtClean="0"/>
              <a:t>害怕</a:t>
            </a:r>
            <a:r>
              <a:rPr lang="zh-TW" altLang="en-US" dirty="0"/>
              <a:t>，</a:t>
            </a:r>
            <a:r>
              <a:rPr lang="zh-TW" altLang="en-US" dirty="0" smtClean="0"/>
              <a:t>等待</a:t>
            </a:r>
            <a:r>
              <a:rPr lang="zh-TW" altLang="en-US" dirty="0"/>
              <a:t>著不好的事會發生</a:t>
            </a:r>
            <a:r>
              <a:rPr lang="zh-TW" altLang="en-US" dirty="0" smtClean="0"/>
              <a:t>在他們身上。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642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283152" cy="4954562"/>
          </a:xfrm>
        </p:spPr>
        <p:txBody>
          <a:bodyPr/>
          <a:lstStyle/>
          <a:p>
            <a:r>
              <a:rPr lang="zh-TW" altLang="en-US" dirty="0" smtClean="0"/>
              <a:t>這是一個真實的故事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…..</a:t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6198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283152" cy="1143000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一個</a:t>
            </a:r>
            <a:r>
              <a:rPr lang="zh-TW" altLang="en-US" sz="3200" dirty="0"/>
              <a:t>失了</a:t>
            </a:r>
            <a:r>
              <a:rPr lang="zh-TW" altLang="en-US" sz="3200" dirty="0" smtClean="0"/>
              <a:t>根</a:t>
            </a:r>
            <a:r>
              <a:rPr lang="zh-TW" altLang="en-US" sz="3200" dirty="0"/>
              <a:t>消防員</a:t>
            </a:r>
            <a:r>
              <a:rPr lang="zh-TW" altLang="en-US" sz="3200" dirty="0" smtClean="0"/>
              <a:t>的</a:t>
            </a:r>
            <a:r>
              <a:rPr lang="zh-TW" altLang="en-US" sz="3200" dirty="0"/>
              <a:t>生命</a:t>
            </a:r>
            <a:r>
              <a:rPr lang="zh-TW" altLang="en-US" sz="3200" dirty="0" smtClean="0"/>
              <a:t>故事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1493640"/>
            <a:ext cx="7488832" cy="5328592"/>
          </a:xfrm>
        </p:spPr>
        <p:txBody>
          <a:bodyPr>
            <a:normAutofit/>
          </a:bodyPr>
          <a:lstStyle/>
          <a:p>
            <a:pPr>
              <a:lnSpc>
                <a:spcPts val="4300"/>
              </a:lnSpc>
            </a:pPr>
            <a:r>
              <a:rPr lang="zh-TW" altLang="en-US" sz="2400" dirty="0"/>
              <a:t>我，</a:t>
            </a:r>
            <a:r>
              <a:rPr lang="en-US" altLang="zh-TW" sz="2400" dirty="0"/>
              <a:t>26</a:t>
            </a:r>
            <a:r>
              <a:rPr lang="zh-TW" altLang="en-US" sz="2400" dirty="0"/>
              <a:t>歲，國家的消防員，表面上我已經成年而且有一份穩定的工作</a:t>
            </a:r>
            <a:r>
              <a:rPr lang="zh-TW" altLang="en-US" sz="2400" dirty="0" smtClean="0"/>
              <a:t>，但</a:t>
            </a:r>
            <a:r>
              <a:rPr lang="en-US" altLang="zh-TW" sz="2400" dirty="0" smtClean="0"/>
              <a:t>…..</a:t>
            </a:r>
          </a:p>
          <a:p>
            <a:pPr>
              <a:lnSpc>
                <a:spcPts val="4300"/>
              </a:lnSpc>
            </a:pPr>
            <a:r>
              <a:rPr lang="zh-TW" altLang="en-US" sz="2400" dirty="0" smtClean="0"/>
              <a:t>我</a:t>
            </a:r>
            <a:r>
              <a:rPr lang="zh-TW" altLang="en-US" sz="2400" dirty="0"/>
              <a:t>總覺得我的生命是漂漂蕩蕩的，內心深沈的寂寞，好像一個失了根的生命，這都是我從幼小階段開始就飽受我父母親高衝突之苦的</a:t>
            </a:r>
            <a:r>
              <a:rPr lang="zh-TW" altLang="en-US" sz="2400" dirty="0" smtClean="0"/>
              <a:t>緣故！</a:t>
            </a:r>
            <a:endParaRPr lang="en-US" altLang="zh-TW" sz="2400" dirty="0" smtClean="0"/>
          </a:p>
          <a:p>
            <a:pPr>
              <a:lnSpc>
                <a:spcPts val="4300"/>
              </a:lnSpc>
            </a:pPr>
            <a:r>
              <a:rPr lang="zh-TW" altLang="en-US" sz="2400" dirty="0" smtClean="0"/>
              <a:t>從</a:t>
            </a:r>
            <a:r>
              <a:rPr lang="zh-TW" altLang="en-US" sz="2400" dirty="0"/>
              <a:t>我</a:t>
            </a:r>
            <a:r>
              <a:rPr lang="en-US" altLang="zh-TW" sz="2400" dirty="0"/>
              <a:t>4</a:t>
            </a:r>
            <a:r>
              <a:rPr lang="zh-TW" altLang="en-US" sz="2400" dirty="0"/>
              <a:t>歲有記憶開始，我的父母親就持續的高衝突，家裡常常是大聲吵鬧的聲音以及瀰漫著緊張、焦慮的</a:t>
            </a:r>
            <a:r>
              <a:rPr lang="zh-TW" altLang="en-US" sz="2400" dirty="0" smtClean="0"/>
              <a:t>氣氛</a:t>
            </a:r>
            <a:r>
              <a:rPr lang="en-US" altLang="zh-TW" sz="2400" dirty="0" smtClean="0"/>
              <a:t>………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1163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422573"/>
            <a:ext cx="7283152" cy="1143000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latin typeface="Microsoft YaHei"/>
                <a:ea typeface="Microsoft YaHei"/>
              </a:rPr>
              <a:t>問題二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8" y="1600200"/>
            <a:ext cx="6408712" cy="4525963"/>
          </a:xfrm>
        </p:spPr>
        <p:txBody>
          <a:bodyPr/>
          <a:lstStyle/>
          <a:p>
            <a:endParaRPr lang="en-US" altLang="zh-TW" dirty="0"/>
          </a:p>
          <a:p>
            <a:pPr marL="0" indent="0" algn="ctr">
              <a:lnSpc>
                <a:spcPts val="5000"/>
              </a:lnSpc>
              <a:buNone/>
            </a:pPr>
            <a:r>
              <a:rPr lang="zh-TW" altLang="en-US" dirty="0" smtClean="0"/>
              <a:t>為什麼</a:t>
            </a:r>
            <a:r>
              <a:rPr lang="zh-TW" altLang="en-US" dirty="0"/>
              <a:t>有些離異的</a:t>
            </a:r>
            <a:r>
              <a:rPr lang="zh-TW" altLang="en-US" dirty="0" smtClean="0"/>
              <a:t>父母親</a:t>
            </a:r>
            <a:endParaRPr lang="en-US" altLang="zh-TW" dirty="0" smtClean="0"/>
          </a:p>
          <a:p>
            <a:pPr marL="0" indent="0" algn="ctr">
              <a:lnSpc>
                <a:spcPts val="5000"/>
              </a:lnSpc>
              <a:buNone/>
            </a:pPr>
            <a:r>
              <a:rPr lang="zh-TW" altLang="en-US" dirty="0" smtClean="0"/>
              <a:t>會用衝突</a:t>
            </a:r>
            <a:endParaRPr lang="en-US" altLang="zh-TW" dirty="0" smtClean="0"/>
          </a:p>
          <a:p>
            <a:pPr marL="0" indent="0" algn="ctr">
              <a:lnSpc>
                <a:spcPts val="5000"/>
              </a:lnSpc>
              <a:buNone/>
            </a:pPr>
            <a:r>
              <a:rPr lang="zh-TW" altLang="en-US" dirty="0" smtClean="0"/>
              <a:t>傷害他們的子女</a:t>
            </a:r>
            <a:r>
              <a:rPr lang="en-US" altLang="zh-TW" dirty="0"/>
              <a:t>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786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31640" y="836712"/>
            <a:ext cx="6120680" cy="1143000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父母親為何走到傷害子女的地步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47664" y="2420888"/>
            <a:ext cx="6048672" cy="28803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en-US" dirty="0" smtClean="0"/>
              <a:t>愛</a:t>
            </a:r>
            <a:r>
              <a:rPr lang="zh-TW" altLang="en-US" dirty="0"/>
              <a:t>的</a:t>
            </a:r>
            <a:r>
              <a:rPr lang="zh-TW" altLang="en-US" dirty="0" smtClean="0"/>
              <a:t>承諾破滅</a:t>
            </a:r>
            <a:endParaRPr lang="en-US" altLang="zh-TW" dirty="0" smtClean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被</a:t>
            </a:r>
            <a:r>
              <a:rPr lang="zh-TW" altLang="en-US" dirty="0"/>
              <a:t>錯誤的</a:t>
            </a:r>
            <a:r>
              <a:rPr lang="zh-TW" altLang="en-US" dirty="0" smtClean="0"/>
              <a:t>對待、被背叛、被羞辱</a:t>
            </a:r>
            <a:r>
              <a:rPr lang="en-US" altLang="zh-TW" dirty="0" smtClean="0"/>
              <a:t>….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尋求情緒的</a:t>
            </a:r>
            <a:r>
              <a:rPr lang="zh-TW" altLang="en-US" dirty="0" smtClean="0"/>
              <a:t>支持</a:t>
            </a: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1505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283152" cy="5458643"/>
          </a:xfrm>
        </p:spPr>
        <p:txBody>
          <a:bodyPr/>
          <a:lstStyle/>
          <a:p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你必須愛你的孩子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勝過恨你的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前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配偶</a:t>
            </a:r>
            <a: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/>
            </a:r>
            <a:br>
              <a:rPr lang="en-US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</a:br>
            <a:r>
              <a:rPr lang="en-US" altLang="zh-TW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zh-TW" altLang="en-US" u="sng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6691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00250" y="260648"/>
            <a:ext cx="7283152" cy="1224136"/>
          </a:xfrm>
        </p:spPr>
        <p:txBody>
          <a:bodyPr>
            <a:noAutofit/>
          </a:bodyPr>
          <a:lstStyle/>
          <a:p>
            <a:r>
              <a:rPr lang="zh-TW" altLang="zh-TW" sz="3200" dirty="0"/>
              <a:t>另一方</a:t>
            </a:r>
            <a:r>
              <a:rPr lang="zh-TW" altLang="zh-TW" sz="3200" dirty="0" smtClean="0"/>
              <a:t>是</a:t>
            </a:r>
            <a:r>
              <a:rPr lang="en-US" altLang="zh-TW" sz="3200" dirty="0" smtClean="0"/>
              <a:t>”</a:t>
            </a:r>
            <a:r>
              <a:rPr lang="zh-TW" altLang="zh-TW" sz="3200" dirty="0"/>
              <a:t>壞</a:t>
            </a:r>
            <a:r>
              <a:rPr lang="zh-TW" altLang="zh-TW" sz="3200" dirty="0" smtClean="0"/>
              <a:t>的</a:t>
            </a:r>
            <a:r>
              <a:rPr lang="zh-TW" altLang="en-US" sz="3200" dirty="0" smtClean="0">
                <a:latin typeface="新細明體"/>
                <a:ea typeface="新細明體"/>
              </a:rPr>
              <a:t>、</a:t>
            </a:r>
            <a:r>
              <a:rPr lang="zh-TW" altLang="zh-TW" sz="3200" dirty="0" smtClean="0"/>
              <a:t>危險的</a:t>
            </a:r>
            <a:r>
              <a:rPr lang="zh-TW" altLang="en-US" sz="3200" dirty="0" smtClean="0">
                <a:latin typeface="新細明體"/>
                <a:ea typeface="新細明體"/>
              </a:rPr>
              <a:t>、</a:t>
            </a:r>
            <a:r>
              <a:rPr lang="en-US" altLang="zh-TW" sz="3200" dirty="0" smtClean="0">
                <a:latin typeface="新細明體"/>
                <a:ea typeface="新細明體"/>
              </a:rPr>
              <a:t/>
            </a:r>
            <a:br>
              <a:rPr lang="en-US" altLang="zh-TW" sz="3200" dirty="0" smtClean="0">
                <a:latin typeface="新細明體"/>
                <a:ea typeface="新細明體"/>
              </a:rPr>
            </a:br>
            <a:r>
              <a:rPr lang="zh-TW" altLang="zh-TW" sz="3200" dirty="0" smtClean="0"/>
              <a:t>無</a:t>
            </a:r>
            <a:r>
              <a:rPr lang="zh-TW" altLang="zh-TW" sz="3200" dirty="0"/>
              <a:t>責任感</a:t>
            </a:r>
            <a:r>
              <a:rPr lang="en-US" altLang="zh-TW" sz="3200" dirty="0"/>
              <a:t>”</a:t>
            </a:r>
            <a:r>
              <a:rPr lang="zh-TW" altLang="zh-TW" sz="3200" dirty="0" smtClean="0"/>
              <a:t>的</a:t>
            </a:r>
            <a:r>
              <a:rPr lang="en-US" altLang="zh-TW" sz="3200" dirty="0" smtClean="0"/>
              <a:t>?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1386" y="1772816"/>
            <a:ext cx="7920880" cy="4896544"/>
          </a:xfrm>
        </p:spPr>
        <p:txBody>
          <a:bodyPr>
            <a:normAutofit/>
          </a:bodyPr>
          <a:lstStyle/>
          <a:p>
            <a:pPr>
              <a:lnSpc>
                <a:spcPts val="4800"/>
              </a:lnSpc>
            </a:pPr>
            <a:r>
              <a:rPr lang="zh-TW" altLang="zh-TW" dirty="0" smtClean="0"/>
              <a:t>因</a:t>
            </a:r>
            <a:r>
              <a:rPr lang="zh-TW" altLang="zh-TW" dirty="0"/>
              <a:t>離婚或受創分居而受到羞辱的父母</a:t>
            </a:r>
            <a:r>
              <a:rPr lang="en-US" altLang="zh-TW" dirty="0"/>
              <a:t>(</a:t>
            </a:r>
            <a:r>
              <a:rPr lang="zh-TW" altLang="zh-TW" dirty="0"/>
              <a:t>自尊受損</a:t>
            </a:r>
            <a:r>
              <a:rPr lang="en-US" altLang="zh-TW" dirty="0"/>
              <a:t>)</a:t>
            </a:r>
            <a:r>
              <a:rPr lang="zh-TW" altLang="zh-TW" dirty="0" smtClean="0"/>
              <a:t>，</a:t>
            </a:r>
            <a:endParaRPr lang="en-US" altLang="zh-TW" dirty="0" smtClean="0"/>
          </a:p>
          <a:p>
            <a:pPr>
              <a:lnSpc>
                <a:spcPts val="4800"/>
              </a:lnSpc>
            </a:pPr>
            <a:r>
              <a:rPr lang="zh-TW" altLang="zh-TW" dirty="0" smtClean="0"/>
              <a:t>都會</a:t>
            </a:r>
            <a:r>
              <a:rPr lang="zh-TW" altLang="zh-TW" dirty="0"/>
              <a:t>對另一方試圖發展出許多或一些既有</a:t>
            </a:r>
            <a:r>
              <a:rPr lang="zh-TW" altLang="zh-TW" dirty="0" smtClean="0"/>
              <a:t>印象</a:t>
            </a:r>
            <a:endParaRPr lang="en-US" altLang="zh-TW" dirty="0" smtClean="0"/>
          </a:p>
          <a:p>
            <a:pPr marL="0" indent="0" algn="ctr">
              <a:lnSpc>
                <a:spcPts val="4800"/>
              </a:lnSpc>
              <a:buNone/>
            </a:pPr>
            <a:endParaRPr lang="en-US" altLang="zh-TW" dirty="0" smtClean="0"/>
          </a:p>
          <a:p>
            <a:pPr marL="0" indent="0" algn="ctr">
              <a:lnSpc>
                <a:spcPts val="4800"/>
              </a:lnSpc>
              <a:buNone/>
            </a:pPr>
            <a:r>
              <a:rPr lang="zh-TW" altLang="zh-TW" dirty="0" smtClean="0"/>
              <a:t>另一</a:t>
            </a:r>
            <a:r>
              <a:rPr lang="zh-TW" altLang="zh-TW" dirty="0"/>
              <a:t>方是</a:t>
            </a:r>
            <a:r>
              <a:rPr lang="zh-TW" altLang="zh-TW" dirty="0" smtClean="0"/>
              <a:t>一個</a:t>
            </a:r>
            <a:endParaRPr lang="en-US" altLang="zh-TW" dirty="0" smtClean="0"/>
          </a:p>
          <a:p>
            <a:pPr marL="0" indent="0">
              <a:lnSpc>
                <a:spcPts val="4800"/>
              </a:lnSpc>
              <a:buNone/>
            </a:pPr>
            <a:r>
              <a:rPr lang="en-US" altLang="zh-TW" dirty="0" smtClean="0"/>
              <a:t>           ”</a:t>
            </a:r>
            <a:r>
              <a:rPr lang="zh-TW" altLang="zh-TW" dirty="0"/>
              <a:t>壞的、危險</a:t>
            </a:r>
            <a:r>
              <a:rPr lang="zh-TW" altLang="zh-TW" dirty="0" smtClean="0"/>
              <a:t>的、</a:t>
            </a:r>
            <a:r>
              <a:rPr lang="zh-TW" altLang="en-US" dirty="0" smtClean="0"/>
              <a:t>無</a:t>
            </a:r>
            <a:r>
              <a:rPr lang="zh-TW" altLang="zh-TW" dirty="0" smtClean="0"/>
              <a:t>責任感</a:t>
            </a:r>
            <a:r>
              <a:rPr lang="zh-TW" altLang="en-US" dirty="0" smtClean="0"/>
              <a:t>的</a:t>
            </a:r>
            <a:r>
              <a:rPr lang="en-US" altLang="zh-TW" dirty="0" smtClean="0"/>
              <a:t>”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38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31640" y="363166"/>
            <a:ext cx="7283152" cy="1143000"/>
          </a:xfrm>
        </p:spPr>
        <p:txBody>
          <a:bodyPr>
            <a:noAutofit/>
          </a:bodyPr>
          <a:lstStyle/>
          <a:p>
            <a:r>
              <a:rPr lang="zh-TW" altLang="en-US" sz="3200" dirty="0" smtClean="0"/>
              <a:t>我</a:t>
            </a:r>
            <a:r>
              <a:rPr lang="zh-TW" altLang="zh-TW" sz="3200" dirty="0" smtClean="0"/>
              <a:t>是</a:t>
            </a:r>
            <a:r>
              <a:rPr lang="en-US" altLang="zh-TW" sz="3200" dirty="0"/>
              <a:t>”</a:t>
            </a:r>
            <a:r>
              <a:rPr lang="zh-TW" altLang="zh-TW" sz="3200" dirty="0"/>
              <a:t>好</a:t>
            </a:r>
            <a:r>
              <a:rPr lang="zh-TW" altLang="zh-TW" sz="3200" dirty="0" smtClean="0"/>
              <a:t>的</a:t>
            </a:r>
            <a:r>
              <a:rPr lang="zh-TW" altLang="en-US" sz="3200" dirty="0" smtClean="0">
                <a:latin typeface="新細明體"/>
                <a:ea typeface="新細明體"/>
              </a:rPr>
              <a:t>、</a:t>
            </a:r>
            <a:r>
              <a:rPr lang="zh-TW" altLang="zh-TW" sz="3200" dirty="0" smtClean="0"/>
              <a:t>安全的</a:t>
            </a:r>
            <a:r>
              <a:rPr lang="zh-TW" altLang="en-US" sz="3200" dirty="0" smtClean="0">
                <a:latin typeface="新細明體"/>
                <a:ea typeface="新細明體"/>
              </a:rPr>
              <a:t>、</a:t>
            </a:r>
            <a:r>
              <a:rPr lang="en-US" altLang="zh-TW" sz="3200" dirty="0" smtClean="0">
                <a:latin typeface="新細明體"/>
                <a:ea typeface="新細明體"/>
              </a:rPr>
              <a:t/>
            </a:r>
            <a:br>
              <a:rPr lang="en-US" altLang="zh-TW" sz="3200" dirty="0" smtClean="0">
                <a:latin typeface="新細明體"/>
                <a:ea typeface="新細明體"/>
              </a:rPr>
            </a:br>
            <a:r>
              <a:rPr lang="zh-TW" altLang="zh-TW" sz="3200" dirty="0" smtClean="0"/>
              <a:t>有</a:t>
            </a:r>
            <a:r>
              <a:rPr lang="zh-TW" altLang="zh-TW" sz="3200" dirty="0"/>
              <a:t>責任感的</a:t>
            </a:r>
            <a:r>
              <a:rPr lang="en-US" altLang="zh-TW" sz="3200" dirty="0" smtClean="0"/>
              <a:t>”?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988840"/>
            <a:ext cx="7283152" cy="50405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dirty="0" smtClean="0"/>
              <a:t>我</a:t>
            </a:r>
            <a:r>
              <a:rPr lang="zh-TW" altLang="en-US" dirty="0"/>
              <a:t>才</a:t>
            </a:r>
            <a:r>
              <a:rPr lang="zh-TW" altLang="en-US" dirty="0" smtClean="0"/>
              <a:t>是</a:t>
            </a:r>
            <a:r>
              <a:rPr lang="en-US" altLang="zh-TW" dirty="0" smtClean="0"/>
              <a:t>”</a:t>
            </a:r>
            <a:r>
              <a:rPr lang="zh-TW" altLang="zh-TW" dirty="0"/>
              <a:t>好的、安全的、有責任感的</a:t>
            </a:r>
            <a:r>
              <a:rPr lang="en-US" altLang="zh-TW" dirty="0" smtClean="0"/>
              <a:t>”</a:t>
            </a:r>
          </a:p>
          <a:p>
            <a:pPr marL="0" indent="0" algn="ctr">
              <a:buNone/>
            </a:pPr>
            <a:r>
              <a:rPr lang="zh-TW" altLang="zh-TW" dirty="0"/>
              <a:t>而他們則是相反</a:t>
            </a:r>
            <a:r>
              <a:rPr lang="zh-TW" altLang="en-US" dirty="0"/>
              <a:t>的</a:t>
            </a:r>
            <a:endParaRPr lang="en-US" altLang="zh-TW" dirty="0"/>
          </a:p>
          <a:p>
            <a:pPr marL="0" indent="0" algn="ctr">
              <a:buNone/>
            </a:pPr>
            <a:endParaRPr lang="en-US" altLang="zh-TW" dirty="0" smtClean="0"/>
          </a:p>
          <a:p>
            <a:r>
              <a:rPr lang="zh-TW" altLang="zh-TW" dirty="0" smtClean="0"/>
              <a:t>不意</a:t>
            </a:r>
            <a:r>
              <a:rPr lang="zh-TW" altLang="zh-TW" dirty="0"/>
              <a:t>外地，雙方都試圖將這個印象灌輸給孩子，難免的</a:t>
            </a:r>
            <a:r>
              <a:rPr lang="zh-TW" altLang="zh-TW" dirty="0" smtClean="0"/>
              <a:t>，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zh-TW" dirty="0" smtClean="0"/>
              <a:t>父母</a:t>
            </a:r>
            <a:r>
              <a:rPr lang="zh-TW" altLang="zh-TW" dirty="0"/>
              <a:t>都將他們自身</a:t>
            </a:r>
            <a:r>
              <a:rPr lang="zh-TW" altLang="zh-TW" dirty="0" smtClean="0"/>
              <a:t>因</a:t>
            </a:r>
            <a:r>
              <a:rPr lang="zh-TW" altLang="en-US" dirty="0" smtClean="0"/>
              <a:t>從</a:t>
            </a:r>
            <a:r>
              <a:rPr lang="zh-TW" altLang="zh-TW" dirty="0" smtClean="0"/>
              <a:t>另一半所</a:t>
            </a:r>
            <a:endParaRPr lang="en-US" altLang="zh-TW" dirty="0" smtClean="0"/>
          </a:p>
          <a:p>
            <a:pPr marL="0" indent="0" algn="ctr">
              <a:buNone/>
            </a:pPr>
            <a:r>
              <a:rPr lang="zh-TW" altLang="zh-TW" dirty="0" smtClean="0"/>
              <a:t>受到的失望</a:t>
            </a:r>
            <a:r>
              <a:rPr lang="zh-TW" altLang="zh-TW" dirty="0"/>
              <a:t>與</a:t>
            </a:r>
            <a:r>
              <a:rPr lang="zh-TW" altLang="zh-TW" dirty="0" smtClean="0"/>
              <a:t>對待</a:t>
            </a:r>
            <a:r>
              <a:rPr lang="en-US" altLang="zh-TW" dirty="0" smtClean="0"/>
              <a:t>”</a:t>
            </a:r>
            <a:r>
              <a:rPr lang="zh-TW" altLang="zh-TW" dirty="0" smtClean="0"/>
              <a:t>投射</a:t>
            </a:r>
            <a:r>
              <a:rPr lang="en-US" altLang="zh-TW" dirty="0" smtClean="0"/>
              <a:t>”</a:t>
            </a:r>
            <a:r>
              <a:rPr lang="zh-TW" altLang="zh-TW" dirty="0" smtClean="0"/>
              <a:t>到</a:t>
            </a:r>
            <a:r>
              <a:rPr lang="zh-TW" altLang="zh-TW" dirty="0"/>
              <a:t>孩子身上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9532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283152" cy="1008112"/>
          </a:xfrm>
        </p:spPr>
        <p:txBody>
          <a:bodyPr>
            <a:normAutofit fontScale="90000"/>
          </a:bodyPr>
          <a:lstStyle/>
          <a:p>
            <a:r>
              <a:rPr lang="zh-TW" altLang="en-US" sz="3600" dirty="0"/>
              <a:t>父母親變成嚴格的守門員</a:t>
            </a:r>
            <a:r>
              <a:rPr lang="en-US" altLang="zh-TW" sz="4000" b="1" dirty="0">
                <a:solidFill>
                  <a:srgbClr val="C8089A"/>
                </a:solidFill>
              </a:rPr>
              <a:t/>
            </a:r>
            <a:br>
              <a:rPr lang="en-US" altLang="zh-TW" sz="4000" b="1" dirty="0">
                <a:solidFill>
                  <a:srgbClr val="C8089A"/>
                </a:solidFill>
              </a:rPr>
            </a:b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380928" y="1641029"/>
            <a:ext cx="4464496" cy="4452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zh-TW" sz="2800" dirty="0" smtClean="0"/>
          </a:p>
          <a:p>
            <a:pPr>
              <a:lnSpc>
                <a:spcPct val="150000"/>
              </a:lnSpc>
            </a:pPr>
            <a:r>
              <a:rPr lang="zh-TW" altLang="en-US" sz="2800" dirty="0" smtClean="0"/>
              <a:t>守門</a:t>
            </a:r>
            <a:r>
              <a:rPr lang="zh-TW" altLang="en-US" sz="2800" dirty="0"/>
              <a:t>策略</a:t>
            </a:r>
            <a:endParaRPr lang="en-US" altLang="zh-TW" sz="2800" dirty="0"/>
          </a:p>
          <a:p>
            <a:pPr lvl="1">
              <a:lnSpc>
                <a:spcPct val="150000"/>
              </a:lnSpc>
            </a:pPr>
            <a:r>
              <a:rPr lang="en-US" altLang="zh-TW" dirty="0" smtClean="0"/>
              <a:t>1.</a:t>
            </a:r>
            <a:r>
              <a:rPr lang="zh-TW" altLang="en-US" dirty="0" smtClean="0"/>
              <a:t> 報復</a:t>
            </a:r>
            <a:endParaRPr lang="en-US" altLang="zh-TW" dirty="0"/>
          </a:p>
          <a:p>
            <a:pPr lvl="1">
              <a:lnSpc>
                <a:spcPct val="150000"/>
              </a:lnSpc>
            </a:pPr>
            <a:r>
              <a:rPr lang="en-US" altLang="zh-TW" dirty="0" smtClean="0"/>
              <a:t>2.</a:t>
            </a:r>
            <a:r>
              <a:rPr lang="zh-TW" altLang="en-US" dirty="0" smtClean="0"/>
              <a:t> 主觀</a:t>
            </a:r>
            <a:r>
              <a:rPr lang="zh-TW" altLang="en-US" dirty="0"/>
              <a:t>的心理折射</a:t>
            </a:r>
            <a:endParaRPr lang="en-US" altLang="zh-TW" dirty="0"/>
          </a:p>
          <a:p>
            <a:pPr lvl="1">
              <a:lnSpc>
                <a:spcPct val="150000"/>
              </a:lnSpc>
            </a:pPr>
            <a:r>
              <a:rPr lang="en-US" altLang="zh-TW" dirty="0" smtClean="0"/>
              <a:t>3.</a:t>
            </a:r>
            <a:r>
              <a:rPr lang="zh-TW" altLang="en-US" dirty="0" smtClean="0"/>
              <a:t> 協商</a:t>
            </a:r>
            <a:r>
              <a:rPr lang="zh-TW" altLang="en-US" dirty="0"/>
              <a:t>策略</a:t>
            </a:r>
            <a:endParaRPr lang="en-US" altLang="zh-TW" dirty="0"/>
          </a:p>
          <a:p>
            <a:pPr lvl="1">
              <a:lnSpc>
                <a:spcPct val="150000"/>
              </a:lnSpc>
            </a:pPr>
            <a:r>
              <a:rPr lang="en-US" altLang="zh-TW" dirty="0" smtClean="0"/>
              <a:t>4.</a:t>
            </a:r>
            <a:r>
              <a:rPr lang="zh-TW" altLang="en-US" dirty="0" smtClean="0"/>
              <a:t> 自尊心</a:t>
            </a:r>
            <a:r>
              <a:rPr lang="zh-TW" altLang="en-US" dirty="0"/>
              <a:t>的補償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0803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橢圓形圖說文字 1"/>
          <p:cNvSpPr/>
          <p:nvPr/>
        </p:nvSpPr>
        <p:spPr>
          <a:xfrm>
            <a:off x="1619672" y="1556792"/>
            <a:ext cx="3024336" cy="2337123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chemeClr val="tx1"/>
                </a:solidFill>
              </a:rPr>
              <a:t>“</a:t>
            </a:r>
            <a:r>
              <a:rPr lang="zh-TW" altLang="en-US" sz="3600" dirty="0" smtClean="0">
                <a:solidFill>
                  <a:schemeClr val="tx1"/>
                </a:solidFill>
              </a:rPr>
              <a:t>我</a:t>
            </a:r>
            <a:r>
              <a:rPr lang="en-US" altLang="zh-TW" sz="3600" dirty="0" smtClean="0">
                <a:solidFill>
                  <a:schemeClr val="tx1"/>
                </a:solidFill>
              </a:rPr>
              <a:t>”</a:t>
            </a:r>
            <a:r>
              <a:rPr lang="zh-TW" altLang="en-US" sz="3600" dirty="0" smtClean="0">
                <a:solidFill>
                  <a:schemeClr val="tx1"/>
                </a:solidFill>
              </a:rPr>
              <a:t>與</a:t>
            </a:r>
            <a:endParaRPr lang="en-US" altLang="zh-TW" sz="36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zh-TW" sz="3600" dirty="0" smtClean="0">
                <a:solidFill>
                  <a:schemeClr val="tx1"/>
                </a:solidFill>
              </a:rPr>
              <a:t>”</a:t>
            </a:r>
            <a:r>
              <a:rPr lang="zh-TW" altLang="en-US" sz="3600" dirty="0" smtClean="0">
                <a:solidFill>
                  <a:schemeClr val="tx1"/>
                </a:solidFill>
              </a:rPr>
              <a:t>我們</a:t>
            </a:r>
            <a:r>
              <a:rPr lang="en-US" altLang="zh-TW" sz="3600" dirty="0" smtClean="0">
                <a:solidFill>
                  <a:schemeClr val="tx1"/>
                </a:solidFill>
              </a:rPr>
              <a:t>”</a:t>
            </a:r>
          </a:p>
          <a:p>
            <a:pPr algn="ctr"/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3" name="橢圓形圖說文字 2"/>
          <p:cNvSpPr/>
          <p:nvPr/>
        </p:nvSpPr>
        <p:spPr>
          <a:xfrm>
            <a:off x="5580112" y="3140968"/>
            <a:ext cx="3024336" cy="2337123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600" dirty="0" smtClean="0">
                <a:solidFill>
                  <a:schemeClr val="tx1"/>
                </a:solidFill>
              </a:rPr>
              <a:t>“</a:t>
            </a:r>
            <a:r>
              <a:rPr lang="zh-TW" altLang="en-US" sz="3600" dirty="0" smtClean="0">
                <a:solidFill>
                  <a:schemeClr val="tx1"/>
                </a:solidFill>
              </a:rPr>
              <a:t>我</a:t>
            </a:r>
            <a:r>
              <a:rPr lang="en-US" altLang="zh-TW" sz="3600" dirty="0" smtClean="0">
                <a:solidFill>
                  <a:schemeClr val="tx1"/>
                </a:solidFill>
              </a:rPr>
              <a:t>” =</a:t>
            </a:r>
          </a:p>
          <a:p>
            <a:pPr algn="ctr"/>
            <a:r>
              <a:rPr lang="en-US" altLang="zh-TW" sz="3600" dirty="0" smtClean="0">
                <a:solidFill>
                  <a:schemeClr val="tx1"/>
                </a:solidFill>
              </a:rPr>
              <a:t>”</a:t>
            </a:r>
            <a:r>
              <a:rPr lang="zh-TW" altLang="en-US" sz="3600" dirty="0" smtClean="0">
                <a:solidFill>
                  <a:schemeClr val="tx1"/>
                </a:solidFill>
              </a:rPr>
              <a:t>我們</a:t>
            </a:r>
            <a:r>
              <a:rPr lang="en-US" altLang="zh-TW" sz="3600" dirty="0" smtClean="0">
                <a:solidFill>
                  <a:schemeClr val="tx1"/>
                </a:solidFill>
              </a:rPr>
              <a:t>”</a:t>
            </a:r>
          </a:p>
          <a:p>
            <a:pPr algn="ctr"/>
            <a:endParaRPr lang="zh-TW" altLang="en-US" dirty="0">
              <a:solidFill>
                <a:schemeClr val="tx1"/>
              </a:solidFill>
            </a:endParaRPr>
          </a:p>
        </p:txBody>
      </p:sp>
      <p:cxnSp>
        <p:nvCxnSpPr>
          <p:cNvPr id="4" name="直線接點 3"/>
          <p:cNvCxnSpPr/>
          <p:nvPr/>
        </p:nvCxnSpPr>
        <p:spPr>
          <a:xfrm>
            <a:off x="7452320" y="3713895"/>
            <a:ext cx="360040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肘形接點 5"/>
          <p:cNvCxnSpPr/>
          <p:nvPr/>
        </p:nvCxnSpPr>
        <p:spPr>
          <a:xfrm>
            <a:off x="3131840" y="4509120"/>
            <a:ext cx="2376264" cy="864096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680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283152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zh-TW" altLang="en-US" sz="3200" dirty="0" smtClean="0"/>
              <a:t>尊重孩子原始感受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600" y="1484784"/>
            <a:ext cx="7283152" cy="5193704"/>
          </a:xfrm>
        </p:spPr>
        <p:txBody>
          <a:bodyPr>
            <a:normAutofit fontScale="77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endParaRPr lang="en-US" altLang="zh-TW" sz="2400" i="1" u="sng" dirty="0" smtClean="0"/>
          </a:p>
          <a:p>
            <a:pPr marL="3429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TW" altLang="zh-TW" sz="3000" dirty="0" smtClean="0"/>
              <a:t>例如</a:t>
            </a:r>
            <a:r>
              <a:rPr lang="zh-TW" altLang="zh-TW" sz="3000" dirty="0"/>
              <a:t>：若一個女性因為受到前配偶情緒上的忽視而離婚，她也會認為孩子也同樣會受到忽視對待</a:t>
            </a:r>
            <a:r>
              <a:rPr lang="zh-TW" altLang="en-US" sz="3000" dirty="0" smtClean="0"/>
              <a:t>。</a:t>
            </a:r>
            <a:endParaRPr lang="en-US" altLang="zh-TW" sz="30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en-US" altLang="zh-TW" dirty="0" smtClean="0"/>
          </a:p>
          <a:p>
            <a:pPr>
              <a:lnSpc>
                <a:spcPts val="4000"/>
              </a:lnSpc>
            </a:pPr>
            <a:r>
              <a:rPr lang="zh-TW" altLang="zh-TW" sz="3600" dirty="0" smtClean="0"/>
              <a:t>當</a:t>
            </a:r>
            <a:r>
              <a:rPr lang="zh-TW" altLang="zh-TW" sz="3600" dirty="0"/>
              <a:t>孩子探視父親之後，情緒低落時，母親將直覺認定孩子是受到父親的忽視所致。而這時候，儘管父親對孩子有其它積極性的態度</a:t>
            </a:r>
            <a:r>
              <a:rPr lang="en-US" altLang="zh-TW" sz="3600" dirty="0"/>
              <a:t>(</a:t>
            </a:r>
            <a:r>
              <a:rPr lang="zh-TW" altLang="zh-TW" sz="3600" dirty="0"/>
              <a:t>如孩子和父親</a:t>
            </a:r>
            <a:r>
              <a:rPr lang="zh-TW" altLang="zh-TW" sz="3600" dirty="0" smtClean="0"/>
              <a:t>玩</a:t>
            </a:r>
            <a:r>
              <a:rPr lang="zh-TW" altLang="en-US" sz="3600" dirty="0" smtClean="0"/>
              <a:t>得</a:t>
            </a:r>
            <a:r>
              <a:rPr lang="zh-TW" altLang="zh-TW" sz="3600" dirty="0" smtClean="0"/>
              <a:t>很好</a:t>
            </a:r>
            <a:r>
              <a:rPr lang="zh-TW" altLang="zh-TW" sz="3600" dirty="0"/>
              <a:t>，只是因為必須離開父親而失落</a:t>
            </a:r>
            <a:r>
              <a:rPr lang="en-US" altLang="zh-TW" sz="3600" dirty="0"/>
              <a:t>)</a:t>
            </a:r>
            <a:r>
              <a:rPr lang="zh-TW" altLang="zh-TW" sz="3600" dirty="0"/>
              <a:t>，都將全部被</a:t>
            </a:r>
            <a:r>
              <a:rPr lang="zh-TW" altLang="zh-TW" sz="3600" dirty="0" smtClean="0"/>
              <a:t>忽略</a:t>
            </a:r>
            <a:r>
              <a:rPr lang="zh-TW" altLang="en-US" sz="3600" dirty="0" smtClean="0"/>
              <a:t>。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64770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19318" y="620688"/>
            <a:ext cx="8195828" cy="936104"/>
          </a:xfrm>
        </p:spPr>
        <p:txBody>
          <a:bodyPr>
            <a:noAutofit/>
          </a:bodyPr>
          <a:lstStyle/>
          <a:p>
            <a:pPr algn="l"/>
            <a:r>
              <a:rPr lang="zh-TW" altLang="en-US" sz="3200" dirty="0"/>
              <a:t>學齡前小孩</a:t>
            </a:r>
            <a:r>
              <a:rPr lang="zh-TW" altLang="en-US" sz="3200" dirty="0" smtClean="0"/>
              <a:t>交付</a:t>
            </a:r>
            <a:r>
              <a:rPr lang="zh-TW" altLang="en-US" sz="3200" dirty="0"/>
              <a:t>過程</a:t>
            </a:r>
            <a:r>
              <a:rPr lang="zh-TW" altLang="en-US" sz="3200" dirty="0" smtClean="0"/>
              <a:t>：身心狀況</a:t>
            </a:r>
            <a:endParaRPr lang="zh-TW" altLang="en-US" sz="32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52507" y="1700808"/>
            <a:ext cx="7283152" cy="4968552"/>
          </a:xfrm>
        </p:spPr>
        <p:txBody>
          <a:bodyPr>
            <a:normAutofit/>
          </a:bodyPr>
          <a:lstStyle/>
          <a:p>
            <a:r>
              <a:rPr lang="zh-TW" altLang="zh-TW" dirty="0" smtClean="0"/>
              <a:t>情緒症狀</a:t>
            </a:r>
            <a:endParaRPr lang="zh-TW" altLang="zh-TW" dirty="0"/>
          </a:p>
          <a:p>
            <a:pPr lvl="1"/>
            <a:r>
              <a:rPr lang="zh-TW" altLang="zh-TW" dirty="0"/>
              <a:t>分離的焦慮會是這個年齡層的最主要症狀，他們顯現的行為是哭鬧，緊抓著要分離的父母親不放</a:t>
            </a:r>
            <a:r>
              <a:rPr lang="en-US" altLang="zh-TW" dirty="0" smtClean="0"/>
              <a:t>.</a:t>
            </a:r>
          </a:p>
          <a:p>
            <a:pPr marL="457200" lvl="1" indent="0">
              <a:lnSpc>
                <a:spcPts val="2000"/>
              </a:lnSpc>
              <a:buNone/>
            </a:pPr>
            <a:endParaRPr lang="zh-TW" altLang="zh-TW" dirty="0"/>
          </a:p>
          <a:p>
            <a:r>
              <a:rPr lang="zh-TW" altLang="zh-TW" dirty="0"/>
              <a:t>身體</a:t>
            </a:r>
            <a:r>
              <a:rPr lang="zh-TW" altLang="zh-TW" dirty="0" smtClean="0"/>
              <a:t>症狀</a:t>
            </a:r>
            <a:endParaRPr lang="zh-TW" altLang="zh-TW" dirty="0"/>
          </a:p>
          <a:p>
            <a:pPr lvl="1"/>
            <a:r>
              <a:rPr lang="zh-TW" altLang="zh-TW" dirty="0"/>
              <a:t>肚子痛、便秘、氣喘、過敏、常感冒與</a:t>
            </a:r>
            <a:r>
              <a:rPr lang="zh-TW" altLang="zh-TW" dirty="0" smtClean="0"/>
              <a:t>流感，及</a:t>
            </a:r>
            <a:r>
              <a:rPr lang="zh-TW" altLang="zh-TW" dirty="0"/>
              <a:t>探視回來會作</a:t>
            </a:r>
            <a:r>
              <a:rPr lang="zh-TW" altLang="zh-TW" dirty="0" smtClean="0"/>
              <a:t>惡夢</a:t>
            </a:r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4867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283152" cy="1570186"/>
          </a:xfrm>
        </p:spPr>
        <p:txBody>
          <a:bodyPr>
            <a:normAutofit/>
          </a:bodyPr>
          <a:lstStyle/>
          <a:p>
            <a:pPr algn="l"/>
            <a:r>
              <a:rPr lang="zh-TW" altLang="zh-TW" sz="3200" dirty="0"/>
              <a:t>學齡中</a:t>
            </a:r>
            <a:r>
              <a:rPr lang="zh-TW" altLang="zh-TW" sz="3200" dirty="0" smtClean="0"/>
              <a:t>孩子交付過程</a:t>
            </a:r>
            <a:r>
              <a:rPr lang="zh-TW" altLang="en-US" sz="3200" dirty="0" smtClean="0"/>
              <a:t>：</a:t>
            </a:r>
            <a:r>
              <a:rPr lang="zh-TW" altLang="zh-TW" sz="3200" dirty="0" smtClean="0"/>
              <a:t>情緒症狀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36998" y="1700808"/>
            <a:ext cx="7692702" cy="4137323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altLang="zh-TW" dirty="0" smtClean="0"/>
              <a:t>1.</a:t>
            </a:r>
            <a:r>
              <a:rPr lang="zh-TW" altLang="en-US" dirty="0" smtClean="0"/>
              <a:t> </a:t>
            </a:r>
            <a:r>
              <a:rPr lang="zh-TW" altLang="zh-TW" dirty="0" smtClean="0"/>
              <a:t>憂慮</a:t>
            </a:r>
            <a:endParaRPr lang="en-US" altLang="zh-TW" dirty="0" smtClean="0"/>
          </a:p>
          <a:p>
            <a:pPr lvl="1">
              <a:lnSpc>
                <a:spcPct val="150000"/>
              </a:lnSpc>
            </a:pPr>
            <a:r>
              <a:rPr lang="en-US" altLang="zh-TW" dirty="0" smtClean="0"/>
              <a:t>2.</a:t>
            </a:r>
            <a:r>
              <a:rPr lang="zh-TW" altLang="en-US" dirty="0" smtClean="0"/>
              <a:t> </a:t>
            </a:r>
            <a:r>
              <a:rPr lang="zh-TW" altLang="zh-TW" dirty="0" smtClean="0"/>
              <a:t>警戒心</a:t>
            </a:r>
            <a:endParaRPr lang="en-US" altLang="zh-TW" dirty="0" smtClean="0"/>
          </a:p>
          <a:p>
            <a:pPr lvl="1">
              <a:lnSpc>
                <a:spcPct val="150000"/>
              </a:lnSpc>
            </a:pPr>
            <a:r>
              <a:rPr lang="en-US" altLang="zh-TW" dirty="0" smtClean="0"/>
              <a:t>3.</a:t>
            </a:r>
            <a:r>
              <a:rPr lang="zh-TW" altLang="en-US" dirty="0" smtClean="0"/>
              <a:t> </a:t>
            </a:r>
            <a:r>
              <a:rPr lang="zh-TW" altLang="zh-TW" dirty="0" smtClean="0"/>
              <a:t>習慣性</a:t>
            </a:r>
            <a:r>
              <a:rPr lang="zh-TW" altLang="zh-TW" dirty="0"/>
              <a:t>的壓力與緊張（在交付過程</a:t>
            </a:r>
            <a:r>
              <a:rPr lang="zh-TW" altLang="zh-TW" dirty="0" smtClean="0"/>
              <a:t>）</a:t>
            </a:r>
            <a:endParaRPr lang="en-US" altLang="zh-TW" dirty="0" smtClean="0"/>
          </a:p>
          <a:p>
            <a:pPr marL="457200" lvl="1" indent="0">
              <a:buNone/>
            </a:pPr>
            <a:endParaRPr lang="en-US" altLang="zh-TW" dirty="0" smtClean="0"/>
          </a:p>
          <a:p>
            <a:pPr marL="57150" indent="0">
              <a:buNone/>
            </a:pPr>
            <a:r>
              <a:rPr lang="zh-TW" altLang="zh-TW" dirty="0" smtClean="0"/>
              <a:t>尤其是</a:t>
            </a:r>
            <a:r>
              <a:rPr lang="zh-TW" altLang="zh-TW" dirty="0"/>
              <a:t>父母親的衝突已持續好長一段</a:t>
            </a:r>
            <a:r>
              <a:rPr lang="zh-TW" altLang="zh-TW" dirty="0" smtClean="0"/>
              <a:t>時間</a:t>
            </a:r>
            <a:r>
              <a:rPr lang="zh-TW" altLang="en-US" dirty="0" smtClean="0"/>
              <a:t>的孩子更是明顯</a:t>
            </a:r>
            <a:endParaRPr lang="zh-TW" altLang="zh-TW" dirty="0"/>
          </a:p>
          <a:p>
            <a:endParaRPr lang="zh-TW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063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zh-TW" sz="3200" dirty="0"/>
              <a:t>學齡中</a:t>
            </a:r>
            <a:r>
              <a:rPr lang="zh-TW" altLang="zh-TW" sz="3200" dirty="0" smtClean="0"/>
              <a:t>孩子交付過程</a:t>
            </a:r>
            <a:r>
              <a:rPr lang="zh-TW" altLang="en-US" sz="3200" dirty="0"/>
              <a:t>：</a:t>
            </a:r>
            <a:r>
              <a:rPr lang="zh-TW" altLang="en-US" sz="3200" dirty="0" smtClean="0"/>
              <a:t>心理</a:t>
            </a:r>
            <a:r>
              <a:rPr lang="zh-TW" altLang="zh-TW" sz="3200" dirty="0" smtClean="0"/>
              <a:t>症狀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55576" y="2032695"/>
            <a:ext cx="3312368" cy="4525963"/>
          </a:xfrm>
        </p:spPr>
        <p:txBody>
          <a:bodyPr>
            <a:normAutofit/>
          </a:bodyPr>
          <a:lstStyle/>
          <a:p>
            <a:r>
              <a:rPr lang="zh-TW" altLang="zh-TW" dirty="0" smtClean="0"/>
              <a:t>中度</a:t>
            </a:r>
            <a:endParaRPr lang="en-US" altLang="zh-TW" dirty="0" smtClean="0"/>
          </a:p>
          <a:p>
            <a:pPr lvl="1"/>
            <a:r>
              <a:rPr lang="zh-TW" altLang="zh-TW" dirty="0" smtClean="0"/>
              <a:t>（大部分孩子）</a:t>
            </a:r>
            <a:endParaRPr lang="en-US" altLang="zh-TW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 </a:t>
            </a:r>
            <a:r>
              <a:rPr lang="zh-TW" altLang="zh-TW" dirty="0" smtClean="0"/>
              <a:t>安靜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2.</a:t>
            </a:r>
            <a:r>
              <a:rPr lang="zh-TW" altLang="en-US" dirty="0" smtClean="0"/>
              <a:t> </a:t>
            </a:r>
            <a:r>
              <a:rPr lang="zh-TW" altLang="zh-TW" dirty="0" smtClean="0"/>
              <a:t>退縮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3.</a:t>
            </a:r>
            <a:r>
              <a:rPr lang="zh-TW" altLang="en-US" dirty="0" smtClean="0"/>
              <a:t> </a:t>
            </a:r>
            <a:r>
              <a:rPr lang="zh-TW" altLang="zh-TW" dirty="0" smtClean="0"/>
              <a:t>精神恍惚</a:t>
            </a:r>
            <a:r>
              <a:rPr lang="zh-TW" altLang="zh-TW" dirty="0"/>
              <a:t>的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4.</a:t>
            </a:r>
            <a:r>
              <a:rPr lang="zh-TW" altLang="en-US" dirty="0" smtClean="0"/>
              <a:t> </a:t>
            </a:r>
            <a:r>
              <a:rPr lang="zh-TW" altLang="zh-TW" dirty="0" smtClean="0"/>
              <a:t>沒有</a:t>
            </a:r>
            <a:r>
              <a:rPr lang="zh-TW" altLang="zh-TW" dirty="0"/>
              <a:t>反應（木訥）</a:t>
            </a:r>
          </a:p>
          <a:p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2"/>
          </p:nvPr>
        </p:nvSpPr>
        <p:spPr>
          <a:xfrm>
            <a:off x="4860032" y="1705522"/>
            <a:ext cx="3970784" cy="48531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TW" altLang="zh-TW" dirty="0"/>
              <a:t>嚴重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1.</a:t>
            </a:r>
            <a:r>
              <a:rPr lang="zh-TW" altLang="en-US" dirty="0" smtClean="0"/>
              <a:t> </a:t>
            </a:r>
            <a:r>
              <a:rPr lang="zh-TW" altLang="zh-TW" dirty="0" smtClean="0"/>
              <a:t>非常</a:t>
            </a:r>
            <a:r>
              <a:rPr lang="zh-TW" altLang="zh-TW" dirty="0"/>
              <a:t>焦慮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2.</a:t>
            </a:r>
            <a:r>
              <a:rPr lang="zh-TW" altLang="en-US" dirty="0" smtClean="0"/>
              <a:t> </a:t>
            </a:r>
            <a:r>
              <a:rPr lang="zh-TW" altLang="zh-TW" dirty="0" smtClean="0"/>
              <a:t>非常</a:t>
            </a:r>
            <a:r>
              <a:rPr lang="zh-TW" altLang="zh-TW" dirty="0"/>
              <a:t>憂慮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3.</a:t>
            </a:r>
            <a:r>
              <a:rPr lang="zh-TW" altLang="en-US" dirty="0" smtClean="0"/>
              <a:t> </a:t>
            </a:r>
            <a:r>
              <a:rPr lang="zh-TW" altLang="zh-TW" dirty="0" smtClean="0"/>
              <a:t>非常</a:t>
            </a:r>
            <a:r>
              <a:rPr lang="zh-TW" altLang="zh-TW" dirty="0"/>
              <a:t>緊張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4.</a:t>
            </a:r>
            <a:r>
              <a:rPr lang="zh-TW" altLang="en-US" dirty="0" smtClean="0"/>
              <a:t> </a:t>
            </a:r>
            <a:r>
              <a:rPr lang="zh-TW" altLang="zh-TW" dirty="0" smtClean="0"/>
              <a:t>非常</a:t>
            </a:r>
            <a:r>
              <a:rPr lang="zh-TW" altLang="zh-TW" dirty="0"/>
              <a:t>煩躁不安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5.</a:t>
            </a:r>
            <a:r>
              <a:rPr lang="zh-TW" altLang="en-US" dirty="0" smtClean="0"/>
              <a:t> </a:t>
            </a:r>
            <a:r>
              <a:rPr lang="zh-TW" altLang="zh-TW" dirty="0" smtClean="0"/>
              <a:t>有</a:t>
            </a:r>
            <a:r>
              <a:rPr lang="zh-TW" altLang="zh-TW" dirty="0"/>
              <a:t>攻擊性的行為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6.</a:t>
            </a:r>
            <a:r>
              <a:rPr lang="zh-TW" altLang="en-US" dirty="0" smtClean="0"/>
              <a:t> </a:t>
            </a:r>
            <a:r>
              <a:rPr lang="zh-TW" altLang="zh-TW" dirty="0" smtClean="0"/>
              <a:t>退化</a:t>
            </a:r>
            <a:r>
              <a:rPr lang="zh-TW" altLang="zh-TW" dirty="0"/>
              <a:t>性的行為</a:t>
            </a:r>
          </a:p>
          <a:p>
            <a:pPr marL="0" indent="0">
              <a:lnSpc>
                <a:spcPct val="150000"/>
              </a:lnSpc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09660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1570186"/>
          </a:xfrm>
        </p:spPr>
        <p:txBody>
          <a:bodyPr>
            <a:normAutofit/>
          </a:bodyPr>
          <a:lstStyle/>
          <a:p>
            <a:pPr algn="l"/>
            <a:r>
              <a:rPr lang="zh-TW" altLang="zh-TW" sz="3200" dirty="0"/>
              <a:t>學齡中</a:t>
            </a:r>
            <a:r>
              <a:rPr lang="zh-TW" altLang="zh-TW" sz="3200" dirty="0" smtClean="0"/>
              <a:t>孩子交付過程</a:t>
            </a:r>
            <a:r>
              <a:rPr lang="zh-TW" altLang="en-US" sz="3200" dirty="0" smtClean="0"/>
              <a:t>：</a:t>
            </a:r>
            <a:r>
              <a:rPr lang="zh-TW" altLang="zh-TW" sz="3200" dirty="0" smtClean="0"/>
              <a:t>身體</a:t>
            </a:r>
            <a:r>
              <a:rPr lang="zh-TW" altLang="zh-TW" sz="3200" dirty="0"/>
              <a:t>症狀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988840"/>
            <a:ext cx="7283152" cy="4392488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50000"/>
              </a:lnSpc>
            </a:pPr>
            <a:r>
              <a:rPr lang="zh-TW" altLang="zh-TW" dirty="0" smtClean="0"/>
              <a:t>常</a:t>
            </a:r>
            <a:r>
              <a:rPr lang="zh-TW" altLang="zh-TW" dirty="0"/>
              <a:t>感冒、發燒、過敏、拉肚子、頭痛、肚子痛、嘔吐、氣喘、</a:t>
            </a:r>
            <a:r>
              <a:rPr lang="zh-TW" altLang="zh-TW" dirty="0" smtClean="0"/>
              <a:t>濕疹</a:t>
            </a:r>
            <a:endParaRPr lang="en-US" altLang="zh-TW" dirty="0" smtClean="0"/>
          </a:p>
          <a:p>
            <a:pPr lvl="1">
              <a:lnSpc>
                <a:spcPct val="150000"/>
              </a:lnSpc>
            </a:pPr>
            <a:r>
              <a:rPr lang="zh-TW" altLang="zh-TW" dirty="0" smtClean="0"/>
              <a:t>或是</a:t>
            </a:r>
            <a:r>
              <a:rPr lang="zh-TW" altLang="zh-TW" dirty="0"/>
              <a:t>在交付過程誇大身體的</a:t>
            </a:r>
            <a:r>
              <a:rPr lang="zh-TW" altLang="zh-TW" dirty="0" smtClean="0"/>
              <a:t>疾病</a:t>
            </a:r>
            <a:endParaRPr lang="en-US" altLang="zh-TW" dirty="0" smtClean="0"/>
          </a:p>
          <a:p>
            <a:pPr marL="457200" lvl="1" indent="0">
              <a:buNone/>
            </a:pPr>
            <a:endParaRPr lang="en-US" altLang="zh-TW" dirty="0" smtClean="0"/>
          </a:p>
          <a:p>
            <a:pPr marL="457200" lvl="1" indent="0">
              <a:lnSpc>
                <a:spcPct val="150000"/>
              </a:lnSpc>
              <a:buNone/>
            </a:pPr>
            <a:r>
              <a:rPr lang="zh-TW" altLang="en-US" dirty="0" smtClean="0"/>
              <a:t>父</a:t>
            </a:r>
            <a:r>
              <a:rPr lang="en-US" altLang="zh-TW" dirty="0" smtClean="0"/>
              <a:t>/</a:t>
            </a:r>
            <a:r>
              <a:rPr lang="zh-TW" altLang="en-US" dirty="0" smtClean="0"/>
              <a:t>母</a:t>
            </a:r>
            <a:r>
              <a:rPr lang="zh-TW" altLang="zh-TW" dirty="0" smtClean="0"/>
              <a:t>會</a:t>
            </a:r>
            <a:r>
              <a:rPr lang="zh-TW" altLang="zh-TW" dirty="0"/>
              <a:t>抱怨孩子</a:t>
            </a:r>
            <a:r>
              <a:rPr lang="zh-TW" altLang="zh-TW" dirty="0" smtClean="0"/>
              <a:t>回來生病</a:t>
            </a:r>
            <a:r>
              <a:rPr lang="zh-TW" altLang="en-US" dirty="0" smtClean="0"/>
              <a:t>了，</a:t>
            </a:r>
            <a:r>
              <a:rPr lang="zh-TW" altLang="en-US" dirty="0"/>
              <a:t>都</a:t>
            </a:r>
            <a:r>
              <a:rPr lang="zh-TW" altLang="zh-TW" dirty="0" smtClean="0"/>
              <a:t>是</a:t>
            </a:r>
            <a:r>
              <a:rPr lang="zh-TW" altLang="zh-TW" dirty="0"/>
              <a:t>對方沒將孩子照顧好，對方需要</a:t>
            </a:r>
            <a:r>
              <a:rPr lang="zh-TW" altLang="zh-TW" dirty="0" smtClean="0"/>
              <a:t>負責任</a:t>
            </a:r>
            <a:r>
              <a:rPr lang="zh-TW" altLang="en-US" dirty="0" smtClean="0"/>
              <a:t>，應該被限制探視</a:t>
            </a:r>
            <a:endParaRPr lang="zh-TW" altLang="zh-TW" dirty="0"/>
          </a:p>
          <a:p>
            <a:endParaRPr lang="zh-TW" alt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46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648" y="44574"/>
            <a:ext cx="7283152" cy="1143000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探視後</a:t>
            </a:r>
            <a:r>
              <a:rPr lang="zh-TW" altLang="zh-TW" sz="3200" dirty="0" smtClean="0"/>
              <a:t>回家</a:t>
            </a:r>
            <a:r>
              <a:rPr lang="zh-TW" altLang="zh-TW" sz="3200" dirty="0"/>
              <a:t>的</a:t>
            </a:r>
            <a:r>
              <a:rPr lang="zh-TW" altLang="zh-TW" sz="3200" dirty="0" smtClean="0"/>
              <a:t>孩</a:t>
            </a:r>
            <a:r>
              <a:rPr lang="zh-TW" altLang="zh-TW" sz="3200" dirty="0"/>
              <a:t>子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1204367"/>
            <a:ext cx="7283152" cy="5328592"/>
          </a:xfrm>
        </p:spPr>
        <p:txBody>
          <a:bodyPr/>
          <a:lstStyle/>
          <a:p>
            <a:r>
              <a:rPr lang="zh-TW" altLang="zh-TW" dirty="0" smtClean="0"/>
              <a:t>孩子</a:t>
            </a:r>
            <a:r>
              <a:rPr lang="zh-TW" altLang="zh-TW" dirty="0"/>
              <a:t>回來</a:t>
            </a:r>
            <a:r>
              <a:rPr lang="zh-TW" altLang="zh-TW" dirty="0" smtClean="0"/>
              <a:t>時會</a:t>
            </a:r>
            <a:endParaRPr lang="en-US" altLang="zh-TW" dirty="0" smtClean="0"/>
          </a:p>
          <a:p>
            <a:pPr lvl="1"/>
            <a:r>
              <a:rPr lang="zh-TW" altLang="zh-TW" sz="3200" dirty="0" smtClean="0"/>
              <a:t>很</a:t>
            </a:r>
            <a:r>
              <a:rPr lang="zh-TW" altLang="zh-TW" sz="3200" dirty="0"/>
              <a:t>沉悶繃著臉</a:t>
            </a:r>
            <a:r>
              <a:rPr lang="zh-TW" altLang="zh-TW" sz="3200" dirty="0" smtClean="0"/>
              <a:t>悶悶不樂</a:t>
            </a:r>
            <a:endParaRPr lang="en-US" altLang="zh-TW" sz="3200" dirty="0" smtClean="0"/>
          </a:p>
          <a:p>
            <a:pPr lvl="1"/>
            <a:r>
              <a:rPr lang="zh-TW" altLang="zh-TW" sz="3200" dirty="0" smtClean="0"/>
              <a:t>不</a:t>
            </a:r>
            <a:r>
              <a:rPr lang="zh-TW" altLang="zh-TW" sz="3200" dirty="0"/>
              <a:t>容易控制</a:t>
            </a:r>
            <a:r>
              <a:rPr lang="zh-TW" altLang="zh-TW" sz="3200" dirty="0" smtClean="0"/>
              <a:t>的</a:t>
            </a:r>
            <a:endParaRPr lang="en-US" altLang="zh-TW" sz="3200" dirty="0" smtClean="0"/>
          </a:p>
          <a:p>
            <a:pPr lvl="1"/>
            <a:r>
              <a:rPr lang="zh-TW" altLang="zh-TW" sz="3200" dirty="0" smtClean="0"/>
              <a:t>表現</a:t>
            </a:r>
            <a:r>
              <a:rPr lang="zh-TW" altLang="zh-TW" sz="3200" dirty="0"/>
              <a:t>出</a:t>
            </a:r>
            <a:r>
              <a:rPr lang="zh-TW" altLang="zh-TW" sz="3200" dirty="0" smtClean="0"/>
              <a:t>優越感</a:t>
            </a:r>
            <a:endParaRPr lang="en-US" altLang="zh-TW" sz="3200" dirty="0" smtClean="0"/>
          </a:p>
          <a:p>
            <a:pPr lvl="1"/>
            <a:r>
              <a:rPr lang="zh-TW" altLang="zh-TW" sz="3200" dirty="0" smtClean="0"/>
              <a:t>傳遞</a:t>
            </a:r>
            <a:r>
              <a:rPr lang="zh-TW" altLang="zh-TW" sz="3200" dirty="0"/>
              <a:t>假的</a:t>
            </a:r>
            <a:r>
              <a:rPr lang="zh-TW" altLang="zh-TW" sz="3200" dirty="0" smtClean="0"/>
              <a:t>訊息</a:t>
            </a:r>
            <a:endParaRPr lang="en-US" altLang="zh-TW" sz="3200" dirty="0" smtClean="0"/>
          </a:p>
          <a:p>
            <a:pPr marL="457200" lvl="1" indent="0">
              <a:buNone/>
            </a:pPr>
            <a:endParaRPr lang="zh-TW" altLang="zh-TW" sz="3200" dirty="0" smtClean="0"/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C8089A"/>
                </a:solidFill>
              </a:rPr>
              <a:t>   </a:t>
            </a:r>
            <a:r>
              <a:rPr lang="zh-TW" altLang="en-US" sz="3200" dirty="0" smtClean="0"/>
              <a:t>結果 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 </a:t>
            </a:r>
            <a:r>
              <a:rPr lang="zh-TW" altLang="zh-TW" sz="3200" dirty="0" smtClean="0"/>
              <a:t>會</a:t>
            </a:r>
            <a:r>
              <a:rPr lang="zh-TW" altLang="en-US" sz="3200" dirty="0" smtClean="0"/>
              <a:t>引</a:t>
            </a:r>
            <a:r>
              <a:rPr lang="zh-TW" altLang="zh-TW" sz="3200" dirty="0" smtClean="0"/>
              <a:t>起</a:t>
            </a:r>
            <a:r>
              <a:rPr lang="zh-TW" altLang="zh-TW" sz="3200" dirty="0"/>
              <a:t>父母</a:t>
            </a:r>
            <a:r>
              <a:rPr lang="zh-TW" altLang="zh-TW" sz="3200" dirty="0" smtClean="0"/>
              <a:t>雙方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 smtClean="0"/>
              <a:t>             </a:t>
            </a:r>
            <a:r>
              <a:rPr lang="zh-TW" altLang="zh-TW" sz="3200" dirty="0" smtClean="0"/>
              <a:t>對</a:t>
            </a:r>
            <a:r>
              <a:rPr lang="zh-TW" altLang="zh-TW" sz="3200" dirty="0"/>
              <a:t>彼此有更多的負面觀感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3665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283152" cy="1143000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今天上課的目的</a:t>
            </a:r>
            <a:br>
              <a:rPr lang="zh-TW" altLang="en-US" sz="3200" dirty="0"/>
            </a:br>
            <a:r>
              <a:rPr lang="zh-TW" altLang="en-US" sz="3200" dirty="0"/>
              <a:t> 都是為了孩子</a:t>
            </a:r>
            <a:r>
              <a:rPr lang="en-US" altLang="zh-TW" sz="3200" dirty="0"/>
              <a:t>…..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96" y="2204864"/>
            <a:ext cx="7283152" cy="452596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zh-TW" altLang="en-US" dirty="0"/>
              <a:t>瞭解父母爭訟如何衝擊孩子</a:t>
            </a:r>
          </a:p>
          <a:p>
            <a:pPr>
              <a:lnSpc>
                <a:spcPct val="200000"/>
              </a:lnSpc>
            </a:pPr>
            <a:r>
              <a:rPr lang="zh-TW" altLang="en-US" dirty="0"/>
              <a:t>孩子如何因應</a:t>
            </a:r>
          </a:p>
          <a:p>
            <a:pPr>
              <a:lnSpc>
                <a:spcPct val="200000"/>
              </a:lnSpc>
            </a:pPr>
            <a:r>
              <a:rPr lang="zh-TW" altLang="en-US" dirty="0"/>
              <a:t>父母如何避免孩子受到傷害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923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624" y="25996"/>
            <a:ext cx="7283152" cy="1224136"/>
          </a:xfrm>
        </p:spPr>
        <p:txBody>
          <a:bodyPr>
            <a:normAutofit/>
          </a:bodyPr>
          <a:lstStyle/>
          <a:p>
            <a:pPr algn="l"/>
            <a:r>
              <a:rPr lang="zh-TW" altLang="en-US" sz="4000" b="1" dirty="0" smtClean="0"/>
              <a:t>   </a:t>
            </a:r>
            <a:r>
              <a:rPr lang="zh-TW" altLang="zh-TW" sz="3200" dirty="0" smtClean="0"/>
              <a:t>對付探視</a:t>
            </a:r>
            <a:r>
              <a:rPr lang="zh-TW" altLang="en-US" sz="3200" dirty="0" smtClean="0"/>
              <a:t>：</a:t>
            </a:r>
            <a:r>
              <a:rPr lang="zh-TW" altLang="zh-TW" sz="3200" dirty="0" smtClean="0"/>
              <a:t>抵抗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412776"/>
            <a:ext cx="7427168" cy="5184576"/>
          </a:xfrm>
        </p:spPr>
        <p:txBody>
          <a:bodyPr>
            <a:normAutofit/>
          </a:bodyPr>
          <a:lstStyle/>
          <a:p>
            <a:r>
              <a:rPr lang="zh-TW" altLang="zh-TW" dirty="0" smtClean="0"/>
              <a:t>抵抗方式</a:t>
            </a:r>
            <a:endParaRPr lang="en-US" altLang="zh-TW" dirty="0" smtClean="0"/>
          </a:p>
          <a:p>
            <a:pPr lvl="1"/>
            <a:r>
              <a:rPr lang="zh-TW" altLang="zh-TW" dirty="0" smtClean="0"/>
              <a:t>緊握</a:t>
            </a:r>
            <a:r>
              <a:rPr lang="zh-TW" altLang="zh-TW" dirty="0"/>
              <a:t>著不</a:t>
            </a:r>
            <a:r>
              <a:rPr lang="zh-TW" altLang="zh-TW" dirty="0" smtClean="0"/>
              <a:t>放</a:t>
            </a:r>
            <a:r>
              <a:rPr lang="zh-TW" altLang="en-US" dirty="0" smtClean="0">
                <a:latin typeface="新細明體"/>
                <a:ea typeface="新細明體"/>
              </a:rPr>
              <a:t>、</a:t>
            </a:r>
            <a:r>
              <a:rPr lang="zh-TW" altLang="zh-TW" dirty="0" smtClean="0"/>
              <a:t>口角</a:t>
            </a:r>
            <a:endParaRPr lang="en-US" altLang="zh-TW" dirty="0" smtClean="0"/>
          </a:p>
          <a:p>
            <a:pPr lvl="1"/>
            <a:r>
              <a:rPr lang="zh-TW" altLang="zh-TW" dirty="0" smtClean="0"/>
              <a:t>躲起來</a:t>
            </a:r>
            <a:r>
              <a:rPr lang="zh-TW" altLang="zh-TW" dirty="0">
                <a:latin typeface="新細明體"/>
                <a:ea typeface="新細明體"/>
              </a:rPr>
              <a:t>、</a:t>
            </a:r>
            <a:r>
              <a:rPr lang="zh-TW" altLang="zh-TW" dirty="0" smtClean="0"/>
              <a:t>逃跑</a:t>
            </a:r>
            <a:r>
              <a:rPr lang="zh-TW" altLang="en-US" dirty="0" smtClean="0">
                <a:latin typeface="新細明體"/>
                <a:ea typeface="新細明體"/>
              </a:rPr>
              <a:t>、</a:t>
            </a:r>
            <a:r>
              <a:rPr lang="zh-TW" altLang="zh-TW" dirty="0" smtClean="0"/>
              <a:t>將自己</a:t>
            </a:r>
            <a:r>
              <a:rPr lang="zh-TW" altLang="zh-TW" dirty="0"/>
              <a:t>鎖起來</a:t>
            </a:r>
            <a:r>
              <a:rPr lang="en-US" altLang="zh-TW" dirty="0"/>
              <a:t>,</a:t>
            </a:r>
            <a:r>
              <a:rPr lang="zh-TW" altLang="zh-TW" dirty="0"/>
              <a:t>或拒絕改變</a:t>
            </a:r>
            <a:r>
              <a:rPr lang="zh-TW" altLang="zh-TW" dirty="0" smtClean="0"/>
              <a:t>主意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不想見對方</a:t>
            </a:r>
            <a:endParaRPr lang="en-US" altLang="zh-TW" dirty="0" smtClean="0"/>
          </a:p>
          <a:p>
            <a:pPr marL="457200" lvl="1" indent="0">
              <a:lnSpc>
                <a:spcPts val="2000"/>
              </a:lnSpc>
              <a:buNone/>
            </a:pPr>
            <a:endParaRPr lang="en-US" altLang="zh-TW" sz="3600" dirty="0" smtClean="0"/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C8089A"/>
                </a:solidFill>
              </a:rPr>
              <a:t>  </a:t>
            </a:r>
            <a:r>
              <a:rPr lang="zh-TW" altLang="en-US" sz="3200" dirty="0" smtClean="0"/>
              <a:t>結果 </a:t>
            </a:r>
            <a:r>
              <a:rPr lang="en-US" altLang="zh-TW" sz="3200" dirty="0" smtClean="0"/>
              <a:t>:</a:t>
            </a:r>
            <a:r>
              <a:rPr lang="zh-TW" altLang="en-US" sz="3200" dirty="0" smtClean="0"/>
              <a:t>  父母</a:t>
            </a:r>
            <a:r>
              <a:rPr lang="zh-TW" altLang="zh-TW" sz="3200" dirty="0" smtClean="0"/>
              <a:t>抱怨</a:t>
            </a:r>
            <a:r>
              <a:rPr lang="zh-TW" altLang="zh-TW" sz="3200" dirty="0"/>
              <a:t>孩子回到家</a:t>
            </a:r>
            <a:r>
              <a:rPr lang="zh-TW" altLang="zh-TW" sz="3200" dirty="0" smtClean="0"/>
              <a:t>後</a:t>
            </a:r>
            <a:endParaRPr lang="en-US" altLang="zh-TW" sz="3200" dirty="0"/>
          </a:p>
          <a:p>
            <a:pPr marL="0" indent="0">
              <a:buNone/>
            </a:pPr>
            <a:r>
              <a:rPr lang="zh-TW" altLang="en-US" sz="3200" dirty="0" smtClean="0"/>
              <a:t>             </a:t>
            </a:r>
            <a:r>
              <a:rPr lang="zh-TW" altLang="zh-TW" sz="3200" dirty="0" smtClean="0"/>
              <a:t>要</a:t>
            </a:r>
            <a:r>
              <a:rPr lang="zh-TW" altLang="zh-TW" sz="3200" dirty="0"/>
              <a:t>花好幾小時或好幾</a:t>
            </a:r>
            <a:r>
              <a:rPr lang="zh-TW" altLang="zh-TW" sz="3200" dirty="0" smtClean="0"/>
              <a:t>天</a:t>
            </a:r>
            <a:endParaRPr lang="en-US" altLang="zh-TW" sz="3200" dirty="0" smtClean="0"/>
          </a:p>
          <a:p>
            <a:pPr marL="0" indent="0">
              <a:buNone/>
            </a:pPr>
            <a:r>
              <a:rPr lang="zh-TW" altLang="en-US" sz="3200" dirty="0" smtClean="0"/>
              <a:t>             </a:t>
            </a:r>
            <a:r>
              <a:rPr lang="zh-TW" altLang="zh-TW" sz="3200" dirty="0" smtClean="0"/>
              <a:t>才能適應</a:t>
            </a:r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zh-TW" altLang="zh-TW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4762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9632" y="0"/>
            <a:ext cx="7283152" cy="1052736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新紛爭的起點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23120" y="1052736"/>
            <a:ext cx="7920880" cy="5472608"/>
          </a:xfrm>
        </p:spPr>
        <p:txBody>
          <a:bodyPr>
            <a:normAutofit fontScale="92500"/>
          </a:bodyPr>
          <a:lstStyle/>
          <a:p>
            <a:pPr>
              <a:lnSpc>
                <a:spcPts val="3800"/>
              </a:lnSpc>
            </a:pPr>
            <a:r>
              <a:rPr lang="zh-TW" altLang="en-US" dirty="0"/>
              <a:t>父母親通常會使用孩子具有症狀性的行為作為一個新紛爭的起點。</a:t>
            </a:r>
            <a:endParaRPr lang="en-US" altLang="zh-TW" dirty="0"/>
          </a:p>
          <a:p>
            <a:pPr marL="0" indent="0">
              <a:lnSpc>
                <a:spcPts val="1500"/>
              </a:lnSpc>
              <a:buNone/>
            </a:pPr>
            <a:endParaRPr lang="en-US" altLang="zh-TW" dirty="0" smtClean="0">
              <a:solidFill>
                <a:srgbClr val="FF0000"/>
              </a:solidFill>
            </a:endParaRPr>
          </a:p>
          <a:p>
            <a:pPr>
              <a:lnSpc>
                <a:spcPts val="3500"/>
              </a:lnSpc>
            </a:pPr>
            <a:r>
              <a:rPr lang="zh-TW" altLang="en-US" dirty="0"/>
              <a:t>父母</a:t>
            </a:r>
            <a:r>
              <a:rPr lang="zh-TW" altLang="en-US" dirty="0" smtClean="0"/>
              <a:t>很</a:t>
            </a:r>
            <a:r>
              <a:rPr lang="zh-TW" altLang="en-US" dirty="0"/>
              <a:t>難有能力</a:t>
            </a:r>
            <a:r>
              <a:rPr lang="zh-TW" altLang="en-US" dirty="0" smtClean="0"/>
              <a:t>識別孩子</a:t>
            </a:r>
            <a:r>
              <a:rPr lang="zh-TW" altLang="en-US" dirty="0"/>
              <a:t>的騷動不安</a:t>
            </a:r>
            <a:r>
              <a:rPr lang="zh-TW" altLang="en-US" dirty="0" smtClean="0"/>
              <a:t>是</a:t>
            </a:r>
            <a:endParaRPr lang="en-US" altLang="zh-TW" dirty="0" smtClean="0"/>
          </a:p>
          <a:p>
            <a:pPr marL="0" indent="0">
              <a:lnSpc>
                <a:spcPts val="3500"/>
              </a:lnSpc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</a:t>
            </a:r>
            <a:r>
              <a:rPr lang="zh-TW" altLang="en-US" dirty="0" smtClean="0"/>
              <a:t>對</a:t>
            </a:r>
            <a:r>
              <a:rPr lang="zh-TW" altLang="en-US" dirty="0"/>
              <a:t>父母親的</a:t>
            </a:r>
            <a:r>
              <a:rPr lang="zh-TW" altLang="en-US" dirty="0" smtClean="0"/>
              <a:t>衝突及</a:t>
            </a:r>
            <a:r>
              <a:rPr lang="zh-TW" altLang="en-US" dirty="0"/>
              <a:t>要在兩個戰區的家庭</a:t>
            </a:r>
            <a:r>
              <a:rPr lang="zh-TW" altLang="en-US" dirty="0" smtClean="0"/>
              <a:t>移動</a:t>
            </a:r>
            <a:endParaRPr lang="en-US" altLang="zh-TW" dirty="0" smtClean="0"/>
          </a:p>
          <a:p>
            <a:pPr marL="0" indent="0">
              <a:lnSpc>
                <a:spcPts val="3500"/>
              </a:lnSpc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的一個常有的反應</a:t>
            </a:r>
            <a:r>
              <a:rPr lang="zh-TW" altLang="en-US" dirty="0"/>
              <a:t>。</a:t>
            </a:r>
            <a:endParaRPr lang="en-US" altLang="zh-TW" dirty="0"/>
          </a:p>
          <a:p>
            <a:pPr marL="0" indent="0">
              <a:lnSpc>
                <a:spcPts val="1500"/>
              </a:lnSpc>
              <a:buNone/>
            </a:pPr>
            <a:endParaRPr lang="en-US" altLang="zh-TW" dirty="0" smtClean="0"/>
          </a:p>
          <a:p>
            <a:pPr>
              <a:lnSpc>
                <a:spcPts val="4800"/>
              </a:lnSpc>
            </a:pPr>
            <a:r>
              <a:rPr lang="zh-TW" altLang="en-US" sz="4200" dirty="0" smtClean="0"/>
              <a:t>相反的</a:t>
            </a:r>
            <a:r>
              <a:rPr lang="zh-TW" altLang="en-US" dirty="0"/>
              <a:t>父母</a:t>
            </a:r>
            <a:r>
              <a:rPr lang="zh-TW" altLang="en-US" dirty="0" smtClean="0"/>
              <a:t>會</a:t>
            </a:r>
            <a:r>
              <a:rPr lang="zh-TW" altLang="en-US" dirty="0"/>
              <a:t>責怪另外一個父母親沒有很恰當的照顧</a:t>
            </a:r>
            <a:r>
              <a:rPr lang="zh-TW" altLang="en-US" dirty="0" smtClean="0"/>
              <a:t>孩子，或是</a:t>
            </a:r>
            <a:r>
              <a:rPr lang="zh-TW" altLang="en-US" dirty="0"/>
              <a:t>將它列為証</a:t>
            </a:r>
            <a:r>
              <a:rPr lang="zh-TW" altLang="en-US" dirty="0" smtClean="0"/>
              <a:t>據，探視</a:t>
            </a:r>
            <a:r>
              <a:rPr lang="zh-TW" altLang="en-US" dirty="0"/>
              <a:t>是對小孩不好的，所以探視應該被禁止或是時間需被</a:t>
            </a:r>
            <a:r>
              <a:rPr lang="zh-TW" altLang="en-US" dirty="0" smtClean="0"/>
              <a:t>縮短。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6871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283152" cy="1143000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親子疏</a:t>
            </a:r>
            <a:r>
              <a:rPr lang="zh-TW" altLang="en-US" sz="3200" dirty="0" smtClean="0"/>
              <a:t>離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25044" y="1628800"/>
            <a:ext cx="3240360" cy="4525963"/>
          </a:xfrm>
        </p:spPr>
        <p:txBody>
          <a:bodyPr/>
          <a:lstStyle/>
          <a:p>
            <a:pPr marL="0" indent="0">
              <a:lnSpc>
                <a:spcPts val="4500"/>
              </a:lnSpc>
              <a:buNone/>
            </a:pPr>
            <a:r>
              <a:rPr lang="en-US" altLang="zh-TW" dirty="0" smtClean="0"/>
              <a:t>1. </a:t>
            </a:r>
            <a:r>
              <a:rPr lang="zh-TW" altLang="en-US" dirty="0" smtClean="0"/>
              <a:t>低</a:t>
            </a:r>
            <a:r>
              <a:rPr lang="zh-TW" altLang="en-US" dirty="0"/>
              <a:t>自尊</a:t>
            </a:r>
            <a:endParaRPr lang="en-US" altLang="zh-TW" dirty="0"/>
          </a:p>
          <a:p>
            <a:pPr marL="0" indent="0">
              <a:lnSpc>
                <a:spcPts val="4500"/>
              </a:lnSpc>
              <a:buNone/>
            </a:pPr>
            <a:r>
              <a:rPr lang="en-US" altLang="zh-TW" dirty="0" smtClean="0"/>
              <a:t>2. </a:t>
            </a:r>
            <a:r>
              <a:rPr lang="zh-TW" altLang="en-US" dirty="0" smtClean="0"/>
              <a:t>恨</a:t>
            </a:r>
            <a:r>
              <a:rPr lang="zh-TW" altLang="en-US" dirty="0"/>
              <a:t>自己</a:t>
            </a:r>
            <a:endParaRPr lang="en-US" altLang="zh-TW" dirty="0"/>
          </a:p>
          <a:p>
            <a:pPr marL="0" indent="0">
              <a:lnSpc>
                <a:spcPts val="4500"/>
              </a:lnSpc>
              <a:buNone/>
            </a:pPr>
            <a:r>
              <a:rPr lang="en-US" altLang="zh-TW" dirty="0" smtClean="0"/>
              <a:t>3. </a:t>
            </a:r>
            <a:r>
              <a:rPr lang="zh-TW" altLang="en-US" dirty="0" smtClean="0"/>
              <a:t>憂鬱</a:t>
            </a:r>
            <a:r>
              <a:rPr lang="zh-TW" altLang="en-US" dirty="0"/>
              <a:t>症</a:t>
            </a:r>
            <a:endParaRPr lang="en-US" altLang="zh-TW" dirty="0"/>
          </a:p>
          <a:p>
            <a:pPr marL="0" indent="0">
              <a:lnSpc>
                <a:spcPts val="4500"/>
              </a:lnSpc>
              <a:buNone/>
            </a:pPr>
            <a:r>
              <a:rPr lang="en-US" altLang="zh-TW" dirty="0" smtClean="0"/>
              <a:t>4. </a:t>
            </a:r>
            <a:r>
              <a:rPr lang="zh-TW" altLang="en-US" dirty="0" smtClean="0"/>
              <a:t>吸毒</a:t>
            </a:r>
            <a:r>
              <a:rPr lang="zh-TW" altLang="en-US" dirty="0"/>
              <a:t>與酗酒</a:t>
            </a:r>
            <a:endParaRPr lang="en-US" altLang="zh-TW" dirty="0"/>
          </a:p>
          <a:p>
            <a:pPr marL="0" indent="0">
              <a:lnSpc>
                <a:spcPts val="4500"/>
              </a:lnSpc>
              <a:buNone/>
            </a:pPr>
            <a:r>
              <a:rPr lang="en-US" altLang="zh-TW" dirty="0" smtClean="0"/>
              <a:t>5. </a:t>
            </a:r>
            <a:r>
              <a:rPr lang="zh-TW" altLang="en-US" dirty="0" smtClean="0"/>
              <a:t>缺乏</a:t>
            </a:r>
            <a:r>
              <a:rPr lang="zh-TW" altLang="en-US" dirty="0"/>
              <a:t>信任感</a:t>
            </a:r>
            <a:endParaRPr lang="en-US" altLang="zh-TW" dirty="0"/>
          </a:p>
          <a:p>
            <a:pPr marL="0" indent="0">
              <a:lnSpc>
                <a:spcPts val="4500"/>
              </a:lnSpc>
              <a:buNone/>
            </a:pPr>
            <a:r>
              <a:rPr lang="en-US" altLang="zh-TW" dirty="0" smtClean="0"/>
              <a:t>6. </a:t>
            </a:r>
            <a:r>
              <a:rPr lang="zh-TW" altLang="en-US" dirty="0" smtClean="0"/>
              <a:t>高</a:t>
            </a:r>
            <a:r>
              <a:rPr lang="zh-TW" altLang="en-US" dirty="0"/>
              <a:t>離婚率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9029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283152" cy="4522514"/>
          </a:xfrm>
        </p:spPr>
        <p:txBody>
          <a:bodyPr/>
          <a:lstStyle/>
          <a:p>
            <a:pPr>
              <a:lnSpc>
                <a:spcPts val="7000"/>
              </a:lnSpc>
            </a:pPr>
            <a:r>
              <a:rPr lang="zh-TW" altLang="en-US" dirty="0" smtClean="0"/>
              <a:t>發生在國外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的真實人生故事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134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/>
              <a:t>奧運</a:t>
            </a:r>
            <a:r>
              <a:rPr lang="zh-TW" altLang="zh-TW" sz="3200" dirty="0" smtClean="0"/>
              <a:t>金牌</a:t>
            </a:r>
            <a:r>
              <a:rPr lang="zh-TW" altLang="en-US" sz="3200" dirty="0" smtClean="0"/>
              <a:t>「</a:t>
            </a:r>
            <a:r>
              <a:rPr lang="zh-TW" altLang="en-US" sz="3200" dirty="0"/>
              <a:t>飛魚</a:t>
            </a:r>
            <a:r>
              <a:rPr lang="zh-TW" altLang="en-US" sz="3200" dirty="0" smtClean="0"/>
              <a:t>」</a:t>
            </a:r>
            <a:r>
              <a:rPr lang="zh-TW" altLang="zh-TW" sz="3200" dirty="0"/>
              <a:t>背後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8" y="1417638"/>
            <a:ext cx="7283152" cy="4708525"/>
          </a:xfrm>
        </p:spPr>
        <p:txBody>
          <a:bodyPr/>
          <a:lstStyle/>
          <a:p>
            <a:pPr marL="0" indent="0" algn="ctr">
              <a:lnSpc>
                <a:spcPts val="4500"/>
              </a:lnSpc>
              <a:buNone/>
            </a:pPr>
            <a:r>
              <a:rPr lang="zh-TW" altLang="en-US" dirty="0"/>
              <a:t> </a:t>
            </a:r>
            <a:r>
              <a:rPr lang="en-US" altLang="zh-TW" dirty="0" smtClean="0"/>
              <a:t>31</a:t>
            </a:r>
            <a:r>
              <a:rPr lang="zh-TW" altLang="en-US" dirty="0" smtClean="0"/>
              <a:t>歲</a:t>
            </a:r>
            <a:r>
              <a:rPr lang="zh-TW" altLang="zh-TW" dirty="0" smtClean="0"/>
              <a:t>「</a:t>
            </a:r>
            <a:r>
              <a:rPr lang="zh-TW" altLang="zh-TW" dirty="0"/>
              <a:t>飛魚」麥可‧費爾普</a:t>
            </a:r>
            <a:r>
              <a:rPr lang="zh-TW" altLang="zh-TW" dirty="0" smtClean="0"/>
              <a:t>斯</a:t>
            </a:r>
            <a:endParaRPr lang="en-US" altLang="zh-TW" dirty="0" smtClean="0"/>
          </a:p>
          <a:p>
            <a:pPr marL="0" indent="0" algn="ctr">
              <a:lnSpc>
                <a:spcPts val="4500"/>
              </a:lnSpc>
              <a:buNone/>
            </a:pPr>
            <a:r>
              <a:rPr lang="zh-TW" altLang="zh-TW" dirty="0" smtClean="0"/>
              <a:t>（</a:t>
            </a:r>
            <a:r>
              <a:rPr lang="en-US" altLang="zh-TW" dirty="0"/>
              <a:t>Michael Phelps</a:t>
            </a:r>
            <a:r>
              <a:rPr lang="zh-TW" altLang="zh-TW" dirty="0" smtClean="0"/>
              <a:t>）</a:t>
            </a:r>
            <a:endParaRPr lang="en-US" altLang="zh-TW" dirty="0" smtClean="0"/>
          </a:p>
          <a:p>
            <a:pPr>
              <a:lnSpc>
                <a:spcPts val="4500"/>
              </a:lnSpc>
            </a:pPr>
            <a:r>
              <a:rPr lang="zh-TW" altLang="zh-TW" dirty="0" smtClean="0"/>
              <a:t>第</a:t>
            </a:r>
            <a:r>
              <a:rPr lang="en-US" altLang="zh-TW" dirty="0"/>
              <a:t>5</a:t>
            </a:r>
            <a:r>
              <a:rPr lang="zh-TW" altLang="zh-TW" dirty="0"/>
              <a:t>次</a:t>
            </a:r>
            <a:r>
              <a:rPr lang="zh-TW" altLang="zh-TW" dirty="0" smtClean="0"/>
              <a:t>參加</a:t>
            </a:r>
            <a:r>
              <a:rPr lang="zh-TW" altLang="en-US" dirty="0" smtClean="0"/>
              <a:t>里約</a:t>
            </a:r>
            <a:r>
              <a:rPr lang="zh-TW" altLang="zh-TW" dirty="0" smtClean="0"/>
              <a:t>奧運</a:t>
            </a:r>
            <a:r>
              <a:rPr lang="en-US" altLang="zh-TW" dirty="0" smtClean="0"/>
              <a:t>(2016)</a:t>
            </a:r>
            <a:r>
              <a:rPr lang="zh-TW" altLang="en-US" dirty="0" smtClean="0"/>
              <a:t>，</a:t>
            </a:r>
            <a:r>
              <a:rPr lang="zh-TW" altLang="zh-TW" dirty="0" smtClean="0"/>
              <a:t>再度</a:t>
            </a:r>
            <a:r>
              <a:rPr lang="zh-TW" altLang="zh-TW" dirty="0"/>
              <a:t>成為奧運新聞的焦點，</a:t>
            </a:r>
            <a:r>
              <a:rPr lang="zh-TW" altLang="zh-TW" dirty="0" smtClean="0"/>
              <a:t>但，</a:t>
            </a:r>
            <a:r>
              <a:rPr lang="zh-TW" altLang="en-US" dirty="0" smtClean="0"/>
              <a:t>金牌背後</a:t>
            </a:r>
            <a:r>
              <a:rPr lang="zh-TW" altLang="zh-TW" dirty="0" smtClean="0"/>
              <a:t>，潛藏</a:t>
            </a:r>
            <a:r>
              <a:rPr lang="zh-TW" altLang="zh-TW" dirty="0"/>
              <a:t>不為人知的故事</a:t>
            </a:r>
            <a:r>
              <a:rPr lang="zh-TW" altLang="zh-TW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6803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55776" y="174923"/>
            <a:ext cx="3394720" cy="1052736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問題三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700808"/>
            <a:ext cx="7571184" cy="3816424"/>
          </a:xfrm>
        </p:spPr>
        <p:txBody>
          <a:bodyPr/>
          <a:lstStyle/>
          <a:p>
            <a:pPr>
              <a:lnSpc>
                <a:spcPts val="5000"/>
              </a:lnSpc>
            </a:pPr>
            <a:r>
              <a:rPr lang="zh-TW" altLang="en-US" dirty="0"/>
              <a:t>這些傷害可以被避免嗎</a:t>
            </a:r>
            <a:r>
              <a:rPr lang="en-US" altLang="zh-TW" dirty="0" smtClean="0"/>
              <a:t>?</a:t>
            </a:r>
          </a:p>
          <a:p>
            <a:pPr lvl="1">
              <a:lnSpc>
                <a:spcPts val="5000"/>
              </a:lnSpc>
            </a:pPr>
            <a:r>
              <a:rPr lang="zh-TW" altLang="en-US" dirty="0" smtClean="0"/>
              <a:t>答案 </a:t>
            </a:r>
            <a:r>
              <a:rPr lang="en-US" altLang="zh-TW" dirty="0" smtClean="0"/>
              <a:t>:</a:t>
            </a:r>
            <a:r>
              <a:rPr lang="zh-TW" altLang="en-US" dirty="0" smtClean="0"/>
              <a:t> 可以</a:t>
            </a:r>
            <a:endParaRPr lang="en-US" altLang="zh-TW" dirty="0"/>
          </a:p>
          <a:p>
            <a:pPr algn="ctr">
              <a:lnSpc>
                <a:spcPts val="5000"/>
              </a:lnSpc>
            </a:pPr>
            <a:r>
              <a:rPr lang="zh-TW" altLang="en-US" dirty="0" smtClean="0"/>
              <a:t>但需要</a:t>
            </a:r>
            <a:r>
              <a:rPr lang="zh-TW" altLang="en-US" dirty="0"/>
              <a:t>父母親在離婚過程中建立一個</a:t>
            </a:r>
            <a:r>
              <a:rPr lang="zh-TW" altLang="en-US" dirty="0" smtClean="0"/>
              <a:t>強壯的</a:t>
            </a:r>
            <a:endParaRPr lang="en-US" altLang="zh-TW" dirty="0" smtClean="0"/>
          </a:p>
          <a:p>
            <a:pPr marL="0" indent="0">
              <a:lnSpc>
                <a:spcPts val="5000"/>
              </a:lnSpc>
              <a:buNone/>
            </a:pPr>
            <a:r>
              <a:rPr lang="zh-TW" altLang="en-US" dirty="0" smtClean="0"/>
              <a:t>     安全保護網</a:t>
            </a:r>
            <a:r>
              <a:rPr lang="en-US" altLang="zh-TW" dirty="0" smtClean="0"/>
              <a:t>,</a:t>
            </a:r>
            <a:r>
              <a:rPr lang="zh-TW" altLang="en-US" dirty="0" smtClean="0"/>
              <a:t>保護他們的小孩遠離</a:t>
            </a:r>
            <a:r>
              <a:rPr lang="zh-TW" altLang="en-US" dirty="0"/>
              <a:t>傷害</a:t>
            </a:r>
            <a:r>
              <a:rPr lang="en-US" altLang="zh-TW" dirty="0"/>
              <a:t>.</a:t>
            </a: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429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63688" y="764704"/>
            <a:ext cx="7560840" cy="648072"/>
          </a:xfrm>
        </p:spPr>
        <p:txBody>
          <a:bodyPr>
            <a:noAutofit/>
          </a:bodyPr>
          <a:lstStyle/>
          <a:p>
            <a:pPr algn="l"/>
            <a:r>
              <a:rPr lang="zh-TW" altLang="en-US" sz="3200" dirty="0" smtClean="0"/>
              <a:t>建</a:t>
            </a:r>
            <a:r>
              <a:rPr lang="zh-TW" altLang="en-US" sz="3200" dirty="0"/>
              <a:t>構孩子的安全的保護</a:t>
            </a:r>
            <a:r>
              <a:rPr lang="zh-TW" altLang="en-US" sz="3200" dirty="0" smtClean="0"/>
              <a:t>網</a:t>
            </a:r>
            <a: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zh-TW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zh-TW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700808"/>
            <a:ext cx="8208912" cy="4569371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用</a:t>
            </a:r>
            <a:r>
              <a:rPr lang="zh-TW" altLang="en-US" dirty="0"/>
              <a:t>正確的</a:t>
            </a:r>
            <a:r>
              <a:rPr lang="zh-TW" altLang="en-US" dirty="0" smtClean="0"/>
              <a:t>態度、適合孩子</a:t>
            </a:r>
            <a:r>
              <a:rPr lang="zh-TW" altLang="en-US" dirty="0"/>
              <a:t>的</a:t>
            </a:r>
            <a:r>
              <a:rPr lang="zh-TW" altLang="en-US" dirty="0" smtClean="0"/>
              <a:t>語言來告訴</a:t>
            </a:r>
            <a:r>
              <a:rPr lang="zh-TW" altLang="en-US" dirty="0"/>
              <a:t>你的孩子離婚的</a:t>
            </a:r>
            <a:r>
              <a:rPr lang="zh-TW" altLang="en-US" dirty="0" smtClean="0"/>
              <a:t>事件</a:t>
            </a:r>
            <a:endParaRPr lang="en-US" altLang="zh-TW" dirty="0" smtClean="0"/>
          </a:p>
          <a:p>
            <a:r>
              <a:rPr lang="zh-TW" altLang="en-US" dirty="0" smtClean="0"/>
              <a:t>降低</a:t>
            </a:r>
            <a:r>
              <a:rPr lang="zh-TW" altLang="en-US" dirty="0"/>
              <a:t>孩子對未來他們生活改變的焦慮</a:t>
            </a:r>
            <a:r>
              <a:rPr lang="zh-TW" altLang="en-US" dirty="0" smtClean="0"/>
              <a:t>感</a:t>
            </a:r>
            <a:endParaRPr lang="en-US" altLang="zh-TW" dirty="0"/>
          </a:p>
          <a:p>
            <a:r>
              <a:rPr lang="zh-TW" altLang="en-US" dirty="0" smtClean="0"/>
              <a:t>降低</a:t>
            </a:r>
            <a:r>
              <a:rPr lang="zh-TW" altLang="en-US" dirty="0"/>
              <a:t>孩子認為可以改變家庭情況的感覺的</a:t>
            </a:r>
            <a:r>
              <a:rPr lang="zh-TW" altLang="en-US" dirty="0" smtClean="0"/>
              <a:t>可能性</a:t>
            </a:r>
            <a:endParaRPr lang="en-US" altLang="zh-TW" dirty="0" smtClean="0"/>
          </a:p>
          <a:p>
            <a:endParaRPr lang="en-US" altLang="zh-TW" sz="3600" dirty="0" smtClean="0"/>
          </a:p>
          <a:p>
            <a:r>
              <a:rPr lang="zh-TW" altLang="en-US" sz="3600" dirty="0" smtClean="0"/>
              <a:t>你</a:t>
            </a:r>
            <a:r>
              <a:rPr lang="zh-TW" altLang="en-US" sz="3600" dirty="0"/>
              <a:t>需要幫助你的孩子了解到離婚不是他們的</a:t>
            </a:r>
            <a:r>
              <a:rPr lang="zh-TW" altLang="en-US" sz="3600" dirty="0" smtClean="0"/>
              <a:t>錯</a:t>
            </a:r>
            <a:endParaRPr lang="en-US" altLang="zh-TW" sz="3600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3809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7571184" cy="936104"/>
          </a:xfrm>
        </p:spPr>
        <p:txBody>
          <a:bodyPr>
            <a:normAutofit fontScale="90000"/>
          </a:bodyPr>
          <a:lstStyle/>
          <a:p>
            <a:r>
              <a:rPr lang="zh-TW" altLang="en-US" sz="3600" dirty="0" smtClean="0"/>
              <a:t>把孩子</a:t>
            </a:r>
            <a:r>
              <a:rPr lang="zh-TW" altLang="en-US" sz="3600" dirty="0"/>
              <a:t>的需求放在首位</a:t>
            </a:r>
            <a:r>
              <a:rPr lang="en-US" altLang="zh-TW" u="sng" dirty="0">
                <a:solidFill>
                  <a:srgbClr val="7030A0"/>
                </a:solidFill>
              </a:rPr>
              <a:t/>
            </a:r>
            <a:br>
              <a:rPr lang="en-US" altLang="zh-TW" u="sng" dirty="0">
                <a:solidFill>
                  <a:srgbClr val="7030A0"/>
                </a:solidFill>
              </a:rPr>
            </a:b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628800"/>
            <a:ext cx="7632848" cy="4381947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ts val="1500"/>
              </a:lnSpc>
              <a:buNone/>
            </a:pPr>
            <a:endParaRPr lang="en-US" altLang="zh-TW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ts val="4500"/>
              </a:lnSpc>
            </a:pPr>
            <a:r>
              <a:rPr lang="zh-TW" altLang="en-US" sz="4000" dirty="0" smtClean="0"/>
              <a:t>孩子通常會對你們生氣：為什麼你們把你們的需求擺在首位，而不是他的需求？</a:t>
            </a:r>
            <a:endParaRPr lang="en-US" altLang="zh-TW" sz="4000" dirty="0" smtClean="0"/>
          </a:p>
          <a:p>
            <a:pPr>
              <a:lnSpc>
                <a:spcPts val="4500"/>
              </a:lnSpc>
            </a:pPr>
            <a:r>
              <a:rPr lang="zh-TW" altLang="en-US" sz="4000" dirty="0" smtClean="0"/>
              <a:t>憤怒你們為什麼那麼自私</a:t>
            </a:r>
            <a:endParaRPr lang="en-US" altLang="zh-TW" sz="4000" dirty="0" smtClean="0"/>
          </a:p>
          <a:p>
            <a:pPr>
              <a:lnSpc>
                <a:spcPts val="4500"/>
              </a:lnSpc>
            </a:pPr>
            <a:r>
              <a:rPr lang="zh-TW" altLang="en-US" sz="4000" dirty="0" smtClean="0"/>
              <a:t>憤怒的情緒底下是一個非常憂慮的小孩</a:t>
            </a:r>
            <a:endParaRPr lang="en-US" altLang="zh-TW" sz="4000" dirty="0" smtClean="0"/>
          </a:p>
          <a:p>
            <a:pPr>
              <a:lnSpc>
                <a:spcPts val="4500"/>
              </a:lnSpc>
            </a:pPr>
            <a:r>
              <a:rPr lang="zh-TW" altLang="en-US" sz="4000" dirty="0" smtClean="0"/>
              <a:t>他恐懼失掉父母</a:t>
            </a:r>
            <a:r>
              <a:rPr lang="zh-TW" altLang="en-US" sz="4000" dirty="0"/>
              <a:t>的</a:t>
            </a:r>
            <a:r>
              <a:rPr lang="zh-TW" altLang="en-US" sz="4000" dirty="0" smtClean="0"/>
              <a:t>愛及失掉未來成長所需的支持</a:t>
            </a:r>
            <a:endParaRPr lang="en-US" altLang="zh-TW" sz="4000" dirty="0" smtClean="0"/>
          </a:p>
          <a:p>
            <a:pPr marL="0" indent="0">
              <a:buNone/>
            </a:pP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0959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39752" y="197768"/>
            <a:ext cx="4402832" cy="1143000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孩子</a:t>
            </a:r>
            <a:r>
              <a:rPr lang="zh-TW" altLang="en-US" sz="3200" dirty="0"/>
              <a:t>的</a:t>
            </a:r>
            <a:r>
              <a:rPr lang="zh-TW" altLang="en-US" sz="3200" dirty="0" smtClean="0"/>
              <a:t>需求？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10594" y="1340768"/>
            <a:ext cx="7920880" cy="5112568"/>
          </a:xfrm>
        </p:spPr>
        <p:txBody>
          <a:bodyPr>
            <a:normAutofit/>
          </a:bodyPr>
          <a:lstStyle/>
          <a:p>
            <a:pPr>
              <a:lnSpc>
                <a:spcPts val="4500"/>
              </a:lnSpc>
            </a:pPr>
            <a:r>
              <a:rPr lang="zh-TW" altLang="en-US" dirty="0"/>
              <a:t>他們需要父母親了解他們的</a:t>
            </a:r>
            <a:r>
              <a:rPr lang="zh-TW" altLang="en-US" dirty="0" smtClean="0"/>
              <a:t>憂傷</a:t>
            </a:r>
            <a:endParaRPr lang="en-US" altLang="zh-TW" dirty="0"/>
          </a:p>
          <a:p>
            <a:pPr>
              <a:lnSpc>
                <a:spcPts val="4500"/>
              </a:lnSpc>
            </a:pPr>
            <a:r>
              <a:rPr lang="zh-TW" altLang="en-US" dirty="0" smtClean="0"/>
              <a:t>他們</a:t>
            </a:r>
            <a:r>
              <a:rPr lang="zh-TW" altLang="en-US" dirty="0"/>
              <a:t>需要父母親了解他們的感受與</a:t>
            </a:r>
            <a:r>
              <a:rPr lang="zh-TW" altLang="en-US" dirty="0" smtClean="0"/>
              <a:t>恐懼</a:t>
            </a:r>
            <a:endParaRPr lang="en-US" altLang="zh-TW" dirty="0" smtClean="0"/>
          </a:p>
          <a:p>
            <a:pPr>
              <a:lnSpc>
                <a:spcPts val="4500"/>
              </a:lnSpc>
            </a:pPr>
            <a:r>
              <a:rPr lang="zh-TW" altLang="en-US" dirty="0" smtClean="0"/>
              <a:t>他們</a:t>
            </a:r>
            <a:r>
              <a:rPr lang="zh-TW" altLang="en-US" dirty="0"/>
              <a:t>需要父母親了解離婚如何衝擊到</a:t>
            </a:r>
            <a:r>
              <a:rPr lang="zh-TW" altLang="en-US" dirty="0" smtClean="0"/>
              <a:t>他們</a:t>
            </a:r>
            <a:endParaRPr lang="en-US" altLang="zh-TW" dirty="0"/>
          </a:p>
          <a:p>
            <a:pPr>
              <a:lnSpc>
                <a:spcPts val="4500"/>
              </a:lnSpc>
            </a:pPr>
            <a:endParaRPr lang="en-US" altLang="zh-TW" sz="3600" dirty="0" smtClean="0"/>
          </a:p>
          <a:p>
            <a:pPr>
              <a:lnSpc>
                <a:spcPts val="4500"/>
              </a:lnSpc>
            </a:pPr>
            <a:r>
              <a:rPr lang="zh-TW" altLang="en-US" sz="3600" dirty="0" smtClean="0"/>
              <a:t>最重要的需求是</a:t>
            </a:r>
            <a:endParaRPr lang="en-US" altLang="zh-TW" sz="3600" dirty="0" smtClean="0"/>
          </a:p>
          <a:p>
            <a:pPr marL="0" indent="0">
              <a:lnSpc>
                <a:spcPts val="6000"/>
              </a:lnSpc>
              <a:buNone/>
            </a:pPr>
            <a:r>
              <a:rPr lang="zh-TW" altLang="en-US" sz="3600" dirty="0" smtClean="0"/>
              <a:t>可以很自由自在地被</a:t>
            </a:r>
            <a:r>
              <a:rPr lang="zh-TW" altLang="en-US" sz="3600" dirty="0"/>
              <a:t>雙方</a:t>
            </a:r>
            <a:r>
              <a:rPr lang="zh-TW" altLang="en-US" sz="3600" dirty="0" smtClean="0"/>
              <a:t>父母親所愛，以及</a:t>
            </a:r>
            <a:r>
              <a:rPr lang="zh-TW" altLang="en-US" sz="3600" dirty="0"/>
              <a:t>愛雙方</a:t>
            </a:r>
            <a:r>
              <a:rPr lang="zh-TW" altLang="en-US" sz="3600" dirty="0" smtClean="0"/>
              <a:t>父母親</a:t>
            </a:r>
            <a:endParaRPr lang="zh-TW" altLang="en-US" sz="3600" dirty="0"/>
          </a:p>
          <a:p>
            <a:pPr marL="0" indent="0">
              <a:lnSpc>
                <a:spcPts val="6000"/>
              </a:lnSpc>
              <a:buNone/>
            </a:pPr>
            <a:endParaRPr lang="zh-TW" altLang="en-US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4083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23728" y="764704"/>
            <a:ext cx="4618856" cy="648072"/>
          </a:xfrm>
        </p:spPr>
        <p:txBody>
          <a:bodyPr>
            <a:normAutofit fontScale="90000"/>
          </a:bodyPr>
          <a:lstStyle/>
          <a:p>
            <a:r>
              <a:rPr lang="zh-TW" altLang="en-US" sz="4000" dirty="0"/>
              <a:t>支持你的</a:t>
            </a:r>
            <a:r>
              <a:rPr lang="zh-TW" altLang="en-US" sz="4000" dirty="0" smtClean="0"/>
              <a:t>孩子</a:t>
            </a:r>
            <a:r>
              <a:rPr lang="en-US" altLang="zh-TW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zh-TW" alt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556792"/>
            <a:ext cx="7283152" cy="4857403"/>
          </a:xfrm>
        </p:spPr>
        <p:txBody>
          <a:bodyPr>
            <a:normAutofit/>
          </a:bodyPr>
          <a:lstStyle/>
          <a:p>
            <a:pPr>
              <a:lnSpc>
                <a:spcPts val="6000"/>
              </a:lnSpc>
            </a:pPr>
            <a:r>
              <a:rPr lang="zh-TW" altLang="en-US" dirty="0" smtClean="0"/>
              <a:t>與</a:t>
            </a:r>
            <a:r>
              <a:rPr lang="zh-TW" altLang="en-US" dirty="0"/>
              <a:t>另外一位父母親的</a:t>
            </a:r>
            <a:r>
              <a:rPr lang="zh-TW" altLang="en-US" dirty="0" smtClean="0"/>
              <a:t>關係</a:t>
            </a:r>
            <a:endParaRPr lang="en-US" altLang="zh-TW" dirty="0" smtClean="0"/>
          </a:p>
          <a:p>
            <a:pPr>
              <a:lnSpc>
                <a:spcPts val="6000"/>
              </a:lnSpc>
            </a:pPr>
            <a:r>
              <a:rPr lang="zh-TW" altLang="en-US" sz="4400" dirty="0" smtClean="0"/>
              <a:t>並非  </a:t>
            </a:r>
            <a:r>
              <a:rPr lang="zh-TW" altLang="en-US" dirty="0" smtClean="0"/>
              <a:t>指</a:t>
            </a:r>
            <a:r>
              <a:rPr lang="zh-TW" altLang="en-US" dirty="0"/>
              <a:t>你需要和另一個父母親</a:t>
            </a:r>
            <a:r>
              <a:rPr lang="zh-TW" altLang="en-US" dirty="0" smtClean="0"/>
              <a:t>平均</a:t>
            </a:r>
            <a:endParaRPr lang="en-US" altLang="zh-TW" dirty="0" smtClean="0"/>
          </a:p>
          <a:p>
            <a:pPr marL="0" indent="0">
              <a:lnSpc>
                <a:spcPts val="6000"/>
              </a:lnSpc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分配和</a:t>
            </a:r>
            <a:r>
              <a:rPr lang="zh-TW" altLang="en-US" dirty="0"/>
              <a:t>孩子相處的</a:t>
            </a:r>
            <a:r>
              <a:rPr lang="zh-TW" altLang="en-US" dirty="0" smtClean="0"/>
              <a:t>時間。</a:t>
            </a:r>
            <a:endParaRPr lang="en-US" altLang="zh-TW" dirty="0" smtClean="0"/>
          </a:p>
          <a:p>
            <a:pPr>
              <a:lnSpc>
                <a:spcPts val="6000"/>
              </a:lnSpc>
            </a:pPr>
            <a:r>
              <a:rPr lang="zh-TW" altLang="en-US" sz="4400" dirty="0"/>
              <a:t>是</a:t>
            </a:r>
            <a:r>
              <a:rPr lang="zh-TW" altLang="en-US" sz="4400" dirty="0" smtClean="0"/>
              <a:t>指  </a:t>
            </a:r>
            <a:r>
              <a:rPr lang="zh-TW" altLang="en-US" dirty="0" smtClean="0"/>
              <a:t>雙方</a:t>
            </a:r>
            <a:r>
              <a:rPr lang="zh-TW" altLang="en-US" dirty="0"/>
              <a:t>父母皆有好的</a:t>
            </a:r>
            <a:r>
              <a:rPr lang="zh-TW" altLang="en-US" dirty="0" smtClean="0"/>
              <a:t>信念，協助對 </a:t>
            </a:r>
            <a:endParaRPr lang="en-US" altLang="zh-TW" dirty="0" smtClean="0"/>
          </a:p>
          <a:p>
            <a:pPr marL="0" indent="0">
              <a:lnSpc>
                <a:spcPts val="6000"/>
              </a:lnSpc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              方和孩子</a:t>
            </a:r>
            <a:r>
              <a:rPr lang="zh-TW" altLang="en-US" dirty="0"/>
              <a:t>間的親情</a:t>
            </a:r>
            <a:r>
              <a:rPr lang="zh-TW" altLang="en-US" dirty="0" smtClean="0"/>
              <a:t>關係。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5008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問題一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TW" altLang="en-US" dirty="0"/>
              <a:t>父母親離婚或分開會衝擊到小孩嗎</a:t>
            </a:r>
            <a:r>
              <a:rPr lang="en-US" altLang="zh-TW" dirty="0"/>
              <a:t>?</a:t>
            </a:r>
          </a:p>
          <a:p>
            <a:pPr marL="0" indent="0" algn="ctr">
              <a:buNone/>
            </a:pPr>
            <a:r>
              <a:rPr lang="zh-TW" altLang="en-US" dirty="0"/>
              <a:t>  如果</a:t>
            </a:r>
            <a:r>
              <a:rPr lang="zh-TW" altLang="en-US" dirty="0" smtClean="0"/>
              <a:t>會</a:t>
            </a:r>
            <a:r>
              <a:rPr lang="zh-TW" altLang="en-US" dirty="0">
                <a:latin typeface="新細明體"/>
                <a:ea typeface="新細明體"/>
              </a:rPr>
              <a:t>，</a:t>
            </a:r>
            <a:r>
              <a:rPr lang="zh-TW" altLang="en-US" dirty="0" smtClean="0"/>
              <a:t>是</a:t>
            </a:r>
            <a:r>
              <a:rPr lang="zh-TW" altLang="en-US" dirty="0"/>
              <a:t>為什麼</a:t>
            </a:r>
            <a:r>
              <a:rPr lang="en-US" altLang="zh-TW" dirty="0"/>
              <a:t>?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雲朵形圖說文字 3"/>
          <p:cNvSpPr/>
          <p:nvPr/>
        </p:nvSpPr>
        <p:spPr>
          <a:xfrm>
            <a:off x="2236912" y="3212976"/>
            <a:ext cx="5616624" cy="3240360"/>
          </a:xfrm>
          <a:prstGeom prst="cloudCallout">
            <a:avLst>
              <a:gd name="adj1" fmla="val -52452"/>
              <a:gd name="adj2" fmla="val 7326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dirty="0" smtClean="0">
                <a:solidFill>
                  <a:schemeClr val="tx1"/>
                </a:solidFill>
              </a:rPr>
              <a:t>理性平和的分開後依然讓小孩感受到父母親雙方的愛，衝擊或許小一點，但孩子畢竟是孩子，不是大人</a:t>
            </a:r>
            <a:r>
              <a:rPr lang="en-US" altLang="zh-TW" sz="2800" dirty="0" smtClean="0">
                <a:solidFill>
                  <a:schemeClr val="tx1"/>
                </a:solidFill>
              </a:rPr>
              <a:t>…….</a:t>
            </a:r>
            <a:endParaRPr lang="zh-TW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60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35696" y="476672"/>
            <a:ext cx="4727376" cy="850106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 smtClean="0"/>
              <a:t>建構良好父母親情</a:t>
            </a:r>
            <a:r>
              <a:rPr lang="zh-TW" altLang="en-US" sz="3200" dirty="0"/>
              <a:t>關係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1700808"/>
            <a:ext cx="7283152" cy="440883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dirty="0" smtClean="0"/>
              <a:t>1. </a:t>
            </a:r>
            <a:r>
              <a:rPr lang="zh-TW" altLang="en-US" sz="3000" dirty="0" smtClean="0"/>
              <a:t>正</a:t>
            </a:r>
            <a:r>
              <a:rPr lang="zh-TW" altLang="en-US" sz="3000" dirty="0"/>
              <a:t>向的談論另一個</a:t>
            </a:r>
            <a:r>
              <a:rPr lang="zh-TW" altLang="en-US" sz="3000" dirty="0" smtClean="0"/>
              <a:t>父母親</a:t>
            </a:r>
            <a:endParaRPr lang="en-US" altLang="zh-TW" sz="30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000" dirty="0" smtClean="0"/>
              <a:t>2. </a:t>
            </a:r>
            <a:r>
              <a:rPr lang="zh-TW" altLang="en-US" sz="3000" dirty="0" smtClean="0"/>
              <a:t>讓</a:t>
            </a:r>
            <a:r>
              <a:rPr lang="zh-TW" altLang="en-US" sz="3000" dirty="0"/>
              <a:t>你的孩子知道當他們和另一個</a:t>
            </a:r>
            <a:r>
              <a:rPr lang="zh-TW" altLang="en-US" sz="3000" dirty="0" smtClean="0"/>
              <a:t>父</a:t>
            </a:r>
            <a:endParaRPr lang="en-US" altLang="zh-TW" sz="3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000" dirty="0"/>
              <a:t> </a:t>
            </a:r>
            <a:r>
              <a:rPr lang="zh-TW" altLang="en-US" sz="3000" dirty="0" smtClean="0"/>
              <a:t>   母親</a:t>
            </a:r>
            <a:r>
              <a:rPr lang="zh-TW" altLang="en-US" sz="3000" dirty="0"/>
              <a:t>在一起時你是</a:t>
            </a:r>
            <a:r>
              <a:rPr lang="en-US" altLang="zh-TW" sz="3000" dirty="0"/>
              <a:t>OK</a:t>
            </a:r>
            <a:r>
              <a:rPr lang="zh-TW" altLang="en-US" sz="3000" dirty="0"/>
              <a:t>的</a:t>
            </a:r>
            <a:r>
              <a:rPr lang="en-US" altLang="zh-TW" sz="3000" dirty="0" smtClean="0"/>
              <a:t>.</a:t>
            </a:r>
            <a:endParaRPr lang="en-US" altLang="zh-TW" sz="30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3000" dirty="0" smtClean="0"/>
              <a:t>3. </a:t>
            </a:r>
            <a:r>
              <a:rPr lang="zh-TW" altLang="en-US" sz="3000" dirty="0" smtClean="0"/>
              <a:t>當</a:t>
            </a:r>
            <a:r>
              <a:rPr lang="zh-TW" altLang="en-US" sz="3000" dirty="0"/>
              <a:t>孩子和你分享和另一個父母親</a:t>
            </a:r>
            <a:r>
              <a:rPr lang="zh-TW" altLang="en-US" sz="3000" dirty="0" smtClean="0"/>
              <a:t>相</a:t>
            </a:r>
            <a:endParaRPr lang="en-US" altLang="zh-TW" sz="3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000" dirty="0"/>
              <a:t> </a:t>
            </a:r>
            <a:r>
              <a:rPr lang="zh-TW" altLang="en-US" sz="3000" dirty="0" smtClean="0"/>
              <a:t>   處的</a:t>
            </a:r>
            <a:r>
              <a:rPr lang="zh-TW" altLang="en-US" sz="3000" dirty="0"/>
              <a:t>訊息時</a:t>
            </a:r>
            <a:r>
              <a:rPr lang="en-US" altLang="zh-TW" sz="3000" dirty="0"/>
              <a:t>,</a:t>
            </a:r>
            <a:r>
              <a:rPr lang="zh-TW" altLang="en-US" sz="3000" dirty="0"/>
              <a:t>你需要真誠的表示</a:t>
            </a:r>
            <a:r>
              <a:rPr lang="zh-TW" altLang="en-US" sz="3000" dirty="0" smtClean="0"/>
              <a:t>感興</a:t>
            </a:r>
            <a:endParaRPr lang="en-US" altLang="zh-TW" sz="3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3000" dirty="0"/>
              <a:t> </a:t>
            </a:r>
            <a:r>
              <a:rPr lang="zh-TW" altLang="en-US" sz="3000" dirty="0" smtClean="0"/>
              <a:t>   趣，而不是不耐煩</a:t>
            </a:r>
            <a:r>
              <a:rPr lang="en-US" altLang="zh-TW" sz="3000" dirty="0" smtClean="0"/>
              <a:t>.</a:t>
            </a:r>
            <a:endParaRPr lang="zh-TW" altLang="en-US" sz="3000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2222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39752" y="332656"/>
            <a:ext cx="3466728" cy="1143000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問題四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1772816"/>
            <a:ext cx="7488832" cy="1972816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zh-TW" altLang="en-US" dirty="0" smtClean="0"/>
              <a:t>什麼</a:t>
            </a:r>
            <a:r>
              <a:rPr lang="zh-TW" altLang="en-US" dirty="0"/>
              <a:t>行為是父母在離婚的過程</a:t>
            </a:r>
            <a:r>
              <a:rPr lang="zh-TW" altLang="en-US" dirty="0" smtClean="0"/>
              <a:t>中</a:t>
            </a:r>
            <a:endParaRPr lang="en-US" altLang="zh-TW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zh-TW" altLang="en-US" dirty="0"/>
              <a:t> </a:t>
            </a:r>
            <a:r>
              <a:rPr lang="zh-TW" altLang="en-US" dirty="0" smtClean="0"/>
              <a:t>  一定</a:t>
            </a:r>
            <a:r>
              <a:rPr lang="zh-TW" altLang="en-US" dirty="0"/>
              <a:t>要避免產生</a:t>
            </a:r>
            <a:r>
              <a:rPr lang="en-US" altLang="zh-TW" dirty="0" smtClean="0"/>
              <a:t>?</a:t>
            </a:r>
          </a:p>
          <a:p>
            <a:pPr marL="0" indent="0" algn="ctr">
              <a:buNone/>
            </a:pPr>
            <a:endParaRPr lang="en-US" altLang="zh-TW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altLang="zh-TW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n-US" altLang="zh-TW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zh-TW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4611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6912768" cy="1143000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避免發生的事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18456" y="1700808"/>
            <a:ext cx="7283152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ts val="5500"/>
              </a:lnSpc>
            </a:pPr>
            <a:r>
              <a:rPr lang="en-US" altLang="zh-TW" sz="3800" dirty="0" smtClean="0"/>
              <a:t>1.</a:t>
            </a:r>
            <a:r>
              <a:rPr lang="zh-TW" altLang="en-US" sz="3800" dirty="0" smtClean="0"/>
              <a:t>  </a:t>
            </a:r>
            <a:r>
              <a:rPr lang="zh-TW" altLang="en-US" sz="3000" dirty="0" smtClean="0"/>
              <a:t>不</a:t>
            </a:r>
            <a:r>
              <a:rPr lang="zh-TW" altLang="en-US" sz="3000" dirty="0"/>
              <a:t>忌諱的在孩子面前</a:t>
            </a:r>
            <a:r>
              <a:rPr lang="zh-TW" altLang="en-US" sz="3000" dirty="0" smtClean="0"/>
              <a:t>衝突</a:t>
            </a:r>
            <a:endParaRPr lang="en-US" altLang="zh-TW" sz="3000" dirty="0"/>
          </a:p>
          <a:p>
            <a:pPr>
              <a:lnSpc>
                <a:spcPts val="5500"/>
              </a:lnSpc>
            </a:pPr>
            <a:r>
              <a:rPr lang="en-US" altLang="zh-TW" sz="3000" dirty="0" smtClean="0"/>
              <a:t>2.</a:t>
            </a:r>
            <a:r>
              <a:rPr lang="zh-TW" altLang="en-US" sz="3000" dirty="0" smtClean="0"/>
              <a:t>  在</a:t>
            </a:r>
            <a:r>
              <a:rPr lang="zh-TW" altLang="en-US" sz="3000" dirty="0"/>
              <a:t>孩子面前說對方的</a:t>
            </a:r>
            <a:r>
              <a:rPr lang="zh-TW" altLang="en-US" sz="3000" dirty="0" smtClean="0"/>
              <a:t>壞話</a:t>
            </a:r>
            <a:endParaRPr lang="en-US" altLang="zh-TW" sz="3000" dirty="0"/>
          </a:p>
          <a:p>
            <a:pPr>
              <a:lnSpc>
                <a:spcPts val="5500"/>
              </a:lnSpc>
            </a:pPr>
            <a:r>
              <a:rPr lang="en-US" altLang="zh-TW" sz="3000" dirty="0" smtClean="0"/>
              <a:t>3.</a:t>
            </a:r>
            <a:r>
              <a:rPr lang="zh-TW" altLang="en-US" sz="3000" dirty="0" smtClean="0"/>
              <a:t>  孤立孩子</a:t>
            </a:r>
            <a:endParaRPr lang="en-US" altLang="zh-TW" sz="3000" dirty="0" smtClean="0"/>
          </a:p>
          <a:p>
            <a:pPr>
              <a:lnSpc>
                <a:spcPts val="5500"/>
              </a:lnSpc>
            </a:pPr>
            <a:r>
              <a:rPr lang="en-US" altLang="zh-TW" sz="3000" dirty="0" smtClean="0"/>
              <a:t>4.</a:t>
            </a:r>
            <a:r>
              <a:rPr lang="zh-TW" altLang="en-US" sz="3000" dirty="0" smtClean="0"/>
              <a:t>  冗長</a:t>
            </a:r>
            <a:r>
              <a:rPr lang="zh-TW" altLang="en-US" sz="3000" dirty="0"/>
              <a:t>的監護權訴訟</a:t>
            </a:r>
          </a:p>
          <a:p>
            <a:endParaRPr lang="zh-TW" altLang="en-US" dirty="0"/>
          </a:p>
          <a:p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 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5307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648" y="0"/>
            <a:ext cx="5904656" cy="1143000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你</a:t>
            </a:r>
            <a:r>
              <a:rPr lang="en-US" altLang="zh-TW" sz="3200" dirty="0"/>
              <a:t>/</a:t>
            </a:r>
            <a:r>
              <a:rPr lang="zh-TW" altLang="en-US" sz="3200" dirty="0"/>
              <a:t>妳的看法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1556793"/>
            <a:ext cx="7992888" cy="4032448"/>
          </a:xfrm>
        </p:spPr>
        <p:txBody>
          <a:bodyPr>
            <a:normAutofit/>
          </a:bodyPr>
          <a:lstStyle/>
          <a:p>
            <a:pPr lvl="1">
              <a:lnSpc>
                <a:spcPts val="4000"/>
              </a:lnSpc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法院還沒有通知小孩出庭，我先把小孩帶到法院（調解或訴訟），這樣比較能夠證明我說的事都是真的。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lnSpc>
                <a:spcPts val="4000"/>
              </a:lnSpc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如果就讀國小二年級的小孩告訴我，不想去見未同住的另一方（爸爸或媽媽），我要尊重他的意願，不要讓他去見對方。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6905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6428" y="188640"/>
            <a:ext cx="7283152" cy="1143000"/>
          </a:xfrm>
        </p:spPr>
        <p:txBody>
          <a:bodyPr>
            <a:normAutofit fontScale="90000"/>
          </a:bodyPr>
          <a:lstStyle/>
          <a:p>
            <a:r>
              <a:rPr lang="en-US" altLang="zh-TW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3600" dirty="0" smtClean="0"/>
              <a:t>強迫裁判</a:t>
            </a:r>
            <a:r>
              <a:rPr lang="en-US" altLang="zh-TW" sz="3600" dirty="0" smtClean="0"/>
              <a:t>-</a:t>
            </a:r>
            <a:r>
              <a:rPr lang="zh-TW" altLang="en-US" sz="3600" dirty="0" smtClean="0"/>
              <a:t>徹底的失敗</a:t>
            </a:r>
            <a:r>
              <a:rPr lang="en-US" altLang="zh-TW" sz="3600" dirty="0">
                <a:solidFill>
                  <a:srgbClr val="FF0000"/>
                </a:solidFill>
              </a:rPr>
              <a:t/>
            </a:r>
            <a:br>
              <a:rPr lang="en-US" altLang="zh-TW" sz="3600" dirty="0">
                <a:solidFill>
                  <a:srgbClr val="FF0000"/>
                </a:solidFill>
              </a:rPr>
            </a:b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3568" y="1335857"/>
            <a:ext cx="7848872" cy="5121696"/>
          </a:xfrm>
        </p:spPr>
        <p:txBody>
          <a:bodyPr>
            <a:normAutofit/>
          </a:bodyPr>
          <a:lstStyle/>
          <a:p>
            <a:r>
              <a:rPr lang="en-US" altLang="zh-TW" dirty="0"/>
              <a:t>Wallet stein, Lewis(1998</a:t>
            </a:r>
            <a:r>
              <a:rPr lang="en-US" altLang="zh-TW" dirty="0" smtClean="0"/>
              <a:t>)</a:t>
            </a:r>
            <a:r>
              <a:rPr lang="zh-TW" altLang="en-US" dirty="0" smtClean="0"/>
              <a:t>用</a:t>
            </a:r>
            <a:r>
              <a:rPr lang="en-US" altLang="zh-TW" dirty="0"/>
              <a:t>25</a:t>
            </a:r>
            <a:r>
              <a:rPr lang="zh-TW" altLang="en-US" dirty="0"/>
              <a:t>年的時間做長期的追蹤研究</a:t>
            </a:r>
            <a:r>
              <a:rPr lang="zh-TW" altLang="en-US" dirty="0" smtClean="0"/>
              <a:t>發現：</a:t>
            </a:r>
            <a:endParaRPr lang="en-US" altLang="zh-TW" dirty="0" smtClean="0"/>
          </a:p>
          <a:p>
            <a:r>
              <a:rPr lang="zh-TW" altLang="en-US" dirty="0" smtClean="0"/>
              <a:t>由</a:t>
            </a:r>
            <a:r>
              <a:rPr lang="zh-TW" altLang="en-US" dirty="0"/>
              <a:t>法庭所裁判的探視在建立孩子和父母親間</a:t>
            </a:r>
            <a:r>
              <a:rPr lang="zh-TW" altLang="en-US" dirty="0" smtClean="0"/>
              <a:t>健康尊敬的</a:t>
            </a:r>
            <a:r>
              <a:rPr lang="zh-TW" altLang="en-US" dirty="0"/>
              <a:t>關係上是徹底的</a:t>
            </a:r>
            <a:r>
              <a:rPr lang="zh-TW" altLang="en-US" dirty="0" smtClean="0"/>
              <a:t>失敗</a:t>
            </a:r>
            <a:endParaRPr lang="en-US" altLang="zh-TW" dirty="0" smtClean="0"/>
          </a:p>
          <a:p>
            <a:r>
              <a:rPr lang="zh-TW" altLang="en-US" dirty="0"/>
              <a:t>在法院非常嚴厲的強制執行探視情況</a:t>
            </a:r>
            <a:r>
              <a:rPr lang="zh-TW" altLang="en-US" dirty="0" smtClean="0"/>
              <a:t>下見到</a:t>
            </a:r>
            <a:r>
              <a:rPr lang="zh-TW" altLang="en-US" dirty="0"/>
              <a:t>自己的</a:t>
            </a:r>
            <a:r>
              <a:rPr lang="zh-TW" altLang="en-US" dirty="0" smtClean="0"/>
              <a:t>父母親，或是</a:t>
            </a:r>
            <a:r>
              <a:rPr lang="zh-TW" altLang="en-US" dirty="0"/>
              <a:t>完全不可更改的探視時間的情況</a:t>
            </a:r>
            <a:r>
              <a:rPr lang="zh-TW" altLang="en-US" dirty="0" smtClean="0"/>
              <a:t>下</a:t>
            </a:r>
            <a:endParaRPr lang="en-US" altLang="zh-TW" dirty="0" smtClean="0"/>
          </a:p>
          <a:p>
            <a:endParaRPr lang="en-US" altLang="zh-TW" sz="3600" dirty="0" smtClean="0"/>
          </a:p>
          <a:p>
            <a:r>
              <a:rPr lang="zh-TW" altLang="en-US" sz="3600" dirty="0" smtClean="0"/>
              <a:t>沒有</a:t>
            </a:r>
            <a:r>
              <a:rPr lang="zh-TW" altLang="en-US" sz="3600" dirty="0"/>
              <a:t>一個孩子到成年期時會和父母親有好的親情</a:t>
            </a:r>
            <a:r>
              <a:rPr lang="zh-TW" altLang="en-US" sz="3600" dirty="0" smtClean="0"/>
              <a:t>關係 </a:t>
            </a:r>
            <a:r>
              <a:rPr lang="zh-TW" altLang="en-US" sz="3600" dirty="0"/>
              <a:t>！</a:t>
            </a:r>
          </a:p>
        </p:txBody>
      </p:sp>
    </p:spTree>
    <p:extLst>
      <p:ext uri="{BB962C8B-B14F-4D97-AF65-F5344CB8AC3E}">
        <p14:creationId xmlns:p14="http://schemas.microsoft.com/office/powerpoint/2010/main" val="204036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283152" cy="1143000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問題五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1844824"/>
            <a:ext cx="7283152" cy="4525963"/>
          </a:xfrm>
        </p:spPr>
        <p:txBody>
          <a:bodyPr/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 algn="ctr">
              <a:buNone/>
            </a:pPr>
            <a:r>
              <a:rPr lang="zh-TW" altLang="en-US" dirty="0" smtClean="0"/>
              <a:t>最後</a:t>
            </a:r>
            <a:r>
              <a:rPr lang="zh-TW" altLang="en-US" dirty="0"/>
              <a:t>一哩路怎麼走</a:t>
            </a:r>
            <a:r>
              <a:rPr lang="en-US" altLang="zh-TW" dirty="0" smtClean="0"/>
              <a:t>?</a:t>
            </a:r>
          </a:p>
          <a:p>
            <a:pPr marL="0" indent="0" algn="ctr">
              <a:buNone/>
            </a:pPr>
            <a:endParaRPr lang="en-US" altLang="zh-TW" b="1" dirty="0"/>
          </a:p>
          <a:p>
            <a:pPr marL="0" indent="0" algn="ctr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4129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27784" y="523181"/>
            <a:ext cx="3600400" cy="1143000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/>
              <a:t>正向的</a:t>
            </a:r>
            <a:r>
              <a:rPr lang="zh-TW" altLang="en-US" sz="3200" dirty="0" smtClean="0"/>
              <a:t>處理策略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1666181"/>
            <a:ext cx="7920880" cy="48877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 smtClean="0"/>
          </a:p>
          <a:p>
            <a:pPr marL="0" indent="0">
              <a:lnSpc>
                <a:spcPct val="200000"/>
              </a:lnSpc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 要</a:t>
            </a:r>
            <a:r>
              <a:rPr lang="zh-TW" altLang="en-US" dirty="0"/>
              <a:t>能正向的處理憂傷所引發出的</a:t>
            </a:r>
            <a:r>
              <a:rPr lang="zh-TW" altLang="en-US" dirty="0" smtClean="0"/>
              <a:t>憤怒情緒</a:t>
            </a:r>
            <a:endParaRPr lang="en-US" altLang="zh-TW" dirty="0"/>
          </a:p>
          <a:p>
            <a:pPr marL="0" indent="0">
              <a:lnSpc>
                <a:spcPct val="200000"/>
              </a:lnSpc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 能</a:t>
            </a:r>
            <a:r>
              <a:rPr lang="zh-TW" altLang="en-US" dirty="0"/>
              <a:t>阻斷原生家庭的成員間負面</a:t>
            </a:r>
            <a:r>
              <a:rPr lang="zh-TW" altLang="en-US" dirty="0" smtClean="0"/>
              <a:t>互動模式</a:t>
            </a:r>
            <a:r>
              <a:rPr lang="zh-TW" altLang="en-US" dirty="0"/>
              <a:t>的影響</a:t>
            </a:r>
            <a:endParaRPr lang="en-US" altLang="zh-TW" dirty="0"/>
          </a:p>
          <a:p>
            <a:pPr marL="0" indent="0">
              <a:lnSpc>
                <a:spcPct val="200000"/>
              </a:lnSpc>
              <a:buNone/>
            </a:pPr>
            <a:r>
              <a:rPr lang="en-US" altLang="zh-TW" dirty="0" smtClean="0"/>
              <a:t>3.</a:t>
            </a:r>
            <a:r>
              <a:rPr lang="zh-TW" altLang="en-US" dirty="0" smtClean="0"/>
              <a:t> 自</a:t>
            </a:r>
            <a:r>
              <a:rPr lang="zh-TW" altLang="en-US" dirty="0"/>
              <a:t>省有無不正常人格之特質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887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 descr="3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28662" y="5429272"/>
            <a:ext cx="7571184" cy="11430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C8089A"/>
                </a:solidFill>
                <a:latin typeface="MS PGothic" pitchFamily="34" charset="-128"/>
                <a:ea typeface="MS PGothic" pitchFamily="34" charset="-128"/>
                <a:hlinkClick r:id="rId3" action="ppaction://hlinkfile"/>
              </a:rPr>
              <a:t>離婚父母守則</a:t>
            </a:r>
            <a:r>
              <a:rPr lang="zh-TW" altLang="en-US" b="1" dirty="0" smtClean="0">
                <a:solidFill>
                  <a:srgbClr val="BC541A"/>
                </a:solidFill>
                <a:latin typeface="MS PGothic" pitchFamily="34" charset="-128"/>
                <a:ea typeface="MS PGothic" pitchFamily="34" charset="-128"/>
              </a:rPr>
              <a:t>（</a:t>
            </a:r>
            <a:r>
              <a:rPr lang="en-US" altLang="zh-TW" b="1" dirty="0" smtClean="0">
                <a:solidFill>
                  <a:srgbClr val="BC541A"/>
                </a:solidFill>
                <a:latin typeface="MS PGothic" pitchFamily="34" charset="-128"/>
                <a:ea typeface="MS PGothic" pitchFamily="34" charset="-128"/>
              </a:rPr>
              <a:t>Divorce Rules</a:t>
            </a:r>
            <a:r>
              <a:rPr lang="zh-TW" altLang="en-US" b="1" dirty="0" smtClean="0">
                <a:solidFill>
                  <a:srgbClr val="BC541A"/>
                </a:solidFill>
                <a:latin typeface="MS PGothic" pitchFamily="34" charset="-128"/>
                <a:ea typeface="MS PGothic" pitchFamily="34" charset="-128"/>
              </a:rPr>
              <a:t>）</a:t>
            </a:r>
            <a:endParaRPr lang="zh-TW" altLang="en-US" dirty="0"/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642910" y="6345816"/>
            <a:ext cx="80586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dirty="0" smtClean="0"/>
              <a:t>修改自兒童</a:t>
            </a:r>
            <a:r>
              <a:rPr lang="zh-TW" altLang="en-US" dirty="0"/>
              <a:t>為本</a:t>
            </a:r>
            <a:r>
              <a:rPr lang="en-US" altLang="zh-TW" dirty="0"/>
              <a:t>-</a:t>
            </a:r>
            <a:r>
              <a:rPr lang="zh-TW" altLang="en-US" dirty="0"/>
              <a:t>離異父母共享親職手冊，香港家庭福利會，</a:t>
            </a:r>
            <a:r>
              <a:rPr lang="en-US" altLang="zh-TW" dirty="0"/>
              <a:t>2015</a:t>
            </a:r>
            <a:r>
              <a:rPr lang="zh-TW" altLang="en-US" dirty="0"/>
              <a:t>，頁</a:t>
            </a:r>
            <a:r>
              <a:rPr lang="en-US" altLang="zh-TW" dirty="0"/>
              <a:t>18-19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131522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/>
          </p:cNvSpPr>
          <p:nvPr>
            <p:ph type="body" idx="1"/>
          </p:nvPr>
        </p:nvSpPr>
        <p:spPr>
          <a:xfrm>
            <a:off x="323528" y="188640"/>
            <a:ext cx="8640960" cy="648072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zh-TW" altLang="en-US" dirty="0" smtClean="0">
                <a:latin typeface="MS PGothic" pitchFamily="34" charset="-128"/>
                <a:ea typeface="MS PGothic" pitchFamily="34" charset="-128"/>
              </a:rPr>
              <a:t>親愛的爸爸媽媽，我只是一個小孩，希望你們</a:t>
            </a:r>
            <a:r>
              <a:rPr lang="en-US" altLang="zh-TW" dirty="0" smtClean="0">
                <a:latin typeface="MS PGothic" pitchFamily="34" charset="-128"/>
                <a:ea typeface="MS PGothic" pitchFamily="34" charset="-128"/>
              </a:rPr>
              <a:t>…</a:t>
            </a:r>
          </a:p>
          <a:p>
            <a:pPr eaLnBrk="1" hangingPunct="1">
              <a:lnSpc>
                <a:spcPts val="1000"/>
              </a:lnSpc>
            </a:pPr>
            <a:endParaRPr lang="en-US" altLang="zh-TW" dirty="0" smtClean="0">
              <a:latin typeface="MS PGothic" pitchFamily="34" charset="-128"/>
              <a:ea typeface="MS PGothic" pitchFamily="34" charset="-128"/>
            </a:endParaRPr>
          </a:p>
          <a:p>
            <a:pPr marL="457200" lvl="1" indent="0" eaLnBrk="1" hangingPunct="1">
              <a:lnSpc>
                <a:spcPts val="3000"/>
              </a:lnSpc>
              <a:buNone/>
            </a:pPr>
            <a:r>
              <a:rPr lang="en-US" altLang="zh-TW" dirty="0" smtClean="0">
                <a:latin typeface="MS PGothic" pitchFamily="34" charset="-128"/>
                <a:ea typeface="MS PGothic" pitchFamily="34" charset="-128"/>
              </a:rPr>
              <a:t>1</a:t>
            </a:r>
            <a:r>
              <a:rPr lang="en-US" altLang="zh-TW" sz="3000" dirty="0" smtClean="0">
                <a:latin typeface="MS PGothic" pitchFamily="34" charset="-128"/>
                <a:ea typeface="MS PGothic" pitchFamily="34" charset="-128"/>
              </a:rPr>
              <a:t>.</a:t>
            </a:r>
            <a:r>
              <a:rPr lang="zh-TW" altLang="en-US" sz="3000" dirty="0" smtClean="0">
                <a:latin typeface="MS PGothic" pitchFamily="34" charset="-128"/>
                <a:ea typeface="MS PGothic" pitchFamily="34" charset="-128"/>
              </a:rPr>
              <a:t>不要說爸爸</a:t>
            </a:r>
            <a:r>
              <a:rPr lang="en-US" altLang="zh-TW" sz="3000" dirty="0" smtClean="0">
                <a:latin typeface="MS PGothic" pitchFamily="34" charset="-128"/>
                <a:ea typeface="MS PGothic" pitchFamily="34" charset="-128"/>
              </a:rPr>
              <a:t>/</a:t>
            </a:r>
            <a:r>
              <a:rPr lang="zh-TW" altLang="en-US" sz="3000" dirty="0" smtClean="0">
                <a:latin typeface="MS PGothic" pitchFamily="34" charset="-128"/>
                <a:ea typeface="MS PGothic" pitchFamily="34" charset="-128"/>
              </a:rPr>
              <a:t>媽媽的壞話。（這樣我會感到被撕裂，令我極為難受！）</a:t>
            </a:r>
            <a:endParaRPr lang="en-US" altLang="zh-TW" sz="3000" dirty="0" smtClean="0">
              <a:latin typeface="MS PGothic" pitchFamily="34" charset="-128"/>
              <a:ea typeface="MS PGothic" pitchFamily="34" charset="-128"/>
            </a:endParaRPr>
          </a:p>
          <a:p>
            <a:pPr marL="457200" lvl="1" indent="0" eaLnBrk="1" hangingPunct="1">
              <a:lnSpc>
                <a:spcPts val="3000"/>
              </a:lnSpc>
              <a:buNone/>
            </a:pPr>
            <a:r>
              <a:rPr lang="en-US" altLang="zh-TW" sz="3000" dirty="0" smtClean="0">
                <a:latin typeface="MS PGothic" pitchFamily="34" charset="-128"/>
                <a:ea typeface="MS PGothic" pitchFamily="34" charset="-128"/>
              </a:rPr>
              <a:t>2.</a:t>
            </a:r>
            <a:r>
              <a:rPr lang="zh-TW" altLang="en-US" sz="3000" dirty="0" smtClean="0">
                <a:latin typeface="MS PGothic" pitchFamily="34" charset="-128"/>
                <a:ea typeface="MS PGothic" pitchFamily="34" charset="-128"/>
              </a:rPr>
              <a:t>不要說爸爸</a:t>
            </a:r>
            <a:r>
              <a:rPr lang="en-US" altLang="zh-TW" sz="3000" dirty="0" smtClean="0">
                <a:latin typeface="MS PGothic" pitchFamily="34" charset="-128"/>
                <a:ea typeface="MS PGothic" pitchFamily="34" charset="-128"/>
              </a:rPr>
              <a:t>/</a:t>
            </a:r>
            <a:r>
              <a:rPr lang="zh-TW" altLang="en-US" sz="3000" dirty="0" smtClean="0">
                <a:latin typeface="MS PGothic" pitchFamily="34" charset="-128"/>
                <a:ea typeface="MS PGothic" pitchFamily="34" charset="-128"/>
              </a:rPr>
              <a:t>媽媽親友的壞話。（即使妳</a:t>
            </a:r>
            <a:r>
              <a:rPr lang="en-US" altLang="zh-TW" sz="3000" dirty="0" smtClean="0">
                <a:latin typeface="MS PGothic" pitchFamily="34" charset="-128"/>
                <a:ea typeface="MS PGothic" pitchFamily="34" charset="-128"/>
              </a:rPr>
              <a:t>/</a:t>
            </a:r>
            <a:r>
              <a:rPr lang="zh-TW" altLang="en-US" sz="3000" dirty="0" smtClean="0">
                <a:latin typeface="MS PGothic" pitchFamily="34" charset="-128"/>
                <a:ea typeface="MS PGothic" pitchFamily="34" charset="-128"/>
              </a:rPr>
              <a:t>你不再關心他們，也可給我關心他們的機會！） </a:t>
            </a:r>
            <a:endParaRPr lang="en-US" altLang="zh-TW" sz="3000" dirty="0" smtClean="0">
              <a:latin typeface="MS PGothic" pitchFamily="34" charset="-128"/>
              <a:ea typeface="MS PGothic" pitchFamily="34" charset="-128"/>
            </a:endParaRPr>
          </a:p>
          <a:p>
            <a:pPr marL="457200" lvl="1" indent="0" eaLnBrk="1" hangingPunct="1">
              <a:lnSpc>
                <a:spcPts val="3000"/>
              </a:lnSpc>
              <a:buNone/>
            </a:pPr>
            <a:r>
              <a:rPr lang="en-US" altLang="zh-TW" sz="3000" dirty="0" smtClean="0">
                <a:latin typeface="MS PGothic" pitchFamily="34" charset="-128"/>
                <a:ea typeface="MS PGothic" pitchFamily="34" charset="-128"/>
              </a:rPr>
              <a:t>3.</a:t>
            </a:r>
            <a:r>
              <a:rPr lang="zh-TW" altLang="en-US" sz="3000" dirty="0" smtClean="0">
                <a:latin typeface="MS PGothic" pitchFamily="34" charset="-128"/>
                <a:ea typeface="MS PGothic" pitchFamily="34" charset="-128"/>
              </a:rPr>
              <a:t>不要在我面前提及你們離婚或其他有關的話題。（因為這些話題會令我感到厭煩，請不要讓我牽涉其中！）</a:t>
            </a:r>
            <a:endParaRPr lang="en-US" altLang="zh-TW" sz="3000" dirty="0">
              <a:latin typeface="MS PGothic" pitchFamily="34" charset="-128"/>
              <a:ea typeface="MS PGothic" pitchFamily="34" charset="-128"/>
            </a:endParaRPr>
          </a:p>
          <a:p>
            <a:pPr marL="457200" lvl="1" indent="0">
              <a:lnSpc>
                <a:spcPts val="3000"/>
              </a:lnSpc>
              <a:buNone/>
            </a:pPr>
            <a:r>
              <a:rPr lang="en-US" altLang="zh-TW" sz="3000" dirty="0" smtClean="0">
                <a:latin typeface="MS PGothic" pitchFamily="34" charset="-128"/>
                <a:ea typeface="MS PGothic" pitchFamily="34" charset="-128"/>
              </a:rPr>
              <a:t>4.</a:t>
            </a:r>
            <a:r>
              <a:rPr lang="zh-TW" altLang="en-US" sz="3000" dirty="0" smtClean="0">
                <a:latin typeface="MS PGothic" pitchFamily="34" charset="-128"/>
                <a:ea typeface="MS PGothic" pitchFamily="34" charset="-128"/>
              </a:rPr>
              <a:t>不要</a:t>
            </a:r>
            <a:r>
              <a:rPr lang="zh-TW" altLang="en-US" sz="3000" dirty="0">
                <a:latin typeface="MS PGothic" pitchFamily="34" charset="-128"/>
                <a:ea typeface="MS PGothic" pitchFamily="34" charset="-128"/>
              </a:rPr>
              <a:t>在我面前提及金錢或有關扶養</a:t>
            </a:r>
            <a:r>
              <a:rPr lang="en-US" altLang="zh-TW" sz="3000" dirty="0">
                <a:latin typeface="MS PGothic" pitchFamily="34" charset="-128"/>
                <a:ea typeface="MS PGothic" pitchFamily="34" charset="-128"/>
              </a:rPr>
              <a:t>/</a:t>
            </a:r>
            <a:r>
              <a:rPr lang="zh-TW" altLang="en-US" sz="3000" dirty="0">
                <a:latin typeface="MS PGothic" pitchFamily="34" charset="-128"/>
                <a:ea typeface="MS PGothic" pitchFamily="34" charset="-128"/>
              </a:rPr>
              <a:t>照顧我的議題。（因為這些話只會令我感到內疚，或覺得自己只是你們一件財產或附屬品。</a:t>
            </a:r>
            <a:r>
              <a:rPr lang="zh-TW" altLang="en-US" sz="3000" dirty="0" smtClean="0">
                <a:latin typeface="MS PGothic" pitchFamily="34" charset="-128"/>
                <a:ea typeface="MS PGothic" pitchFamily="34" charset="-128"/>
              </a:rPr>
              <a:t>）</a:t>
            </a:r>
            <a:endParaRPr lang="en-US" altLang="zh-TW" sz="3000" dirty="0" smtClean="0">
              <a:latin typeface="MS PGothic" pitchFamily="34" charset="-128"/>
              <a:ea typeface="MS PGothic" pitchFamily="34" charset="-128"/>
            </a:endParaRPr>
          </a:p>
          <a:p>
            <a:pPr marL="457200" lvl="1" indent="0">
              <a:lnSpc>
                <a:spcPts val="3000"/>
              </a:lnSpc>
              <a:buNone/>
            </a:pPr>
            <a:r>
              <a:rPr lang="en-US" altLang="zh-TW" sz="3000" dirty="0">
                <a:latin typeface="MS PGothic" pitchFamily="34" charset="-128"/>
                <a:ea typeface="MS PGothic" pitchFamily="34" charset="-128"/>
              </a:rPr>
              <a:t>5.</a:t>
            </a:r>
            <a:r>
              <a:rPr lang="zh-TW" altLang="en-US" sz="3000" dirty="0">
                <a:latin typeface="MS PGothic" pitchFamily="34" charset="-128"/>
                <a:ea typeface="MS PGothic" pitchFamily="34" charset="-128"/>
              </a:rPr>
              <a:t>不要令我覺得我喜歡與爸爸</a:t>
            </a:r>
            <a:r>
              <a:rPr lang="en-US" altLang="zh-TW" sz="3000" dirty="0">
                <a:latin typeface="MS PGothic" pitchFamily="34" charset="-128"/>
                <a:ea typeface="MS PGothic" pitchFamily="34" charset="-128"/>
              </a:rPr>
              <a:t>/</a:t>
            </a:r>
            <a:r>
              <a:rPr lang="zh-TW" altLang="en-US" sz="3000" dirty="0">
                <a:latin typeface="MS PGothic" pitchFamily="34" charset="-128"/>
                <a:ea typeface="MS PGothic" pitchFamily="34" charset="-128"/>
              </a:rPr>
              <a:t>媽媽一起是不應該的。（因為這樣會令我害怕與你們訴說心事！）</a:t>
            </a:r>
            <a:r>
              <a:rPr lang="en-US" altLang="zh-TW" dirty="0"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dirty="0">
                <a:latin typeface="MS PGothic" pitchFamily="34" charset="-128"/>
                <a:ea typeface="MS PGothic" pitchFamily="34" charset="-128"/>
              </a:rPr>
            </a:br>
            <a:r>
              <a:rPr lang="en-US" altLang="zh-TW" dirty="0"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dirty="0">
                <a:latin typeface="MS PGothic" pitchFamily="34" charset="-128"/>
                <a:ea typeface="MS PGothic" pitchFamily="34" charset="-128"/>
              </a:rPr>
            </a:br>
            <a:endParaRPr lang="en-US" altLang="zh-TW" dirty="0" smtClean="0">
              <a:latin typeface="MS PGothic" pitchFamily="34" charset="-128"/>
              <a:ea typeface="MS PGothic" pitchFamily="34" charset="-128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zh-TW" sz="4000" dirty="0" smtClean="0">
              <a:latin typeface="MS PGothic" pitchFamily="34" charset="-128"/>
              <a:ea typeface="MS PGothic" pitchFamily="34" charset="-128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zh-TW" b="1" dirty="0" smtClean="0">
              <a:latin typeface="MS PGothic" pitchFamily="34" charset="-128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354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7504" y="2132856"/>
            <a:ext cx="8712968" cy="4896544"/>
          </a:xfrm>
        </p:spPr>
        <p:txBody>
          <a:bodyPr>
            <a:noAutofit/>
          </a:bodyPr>
          <a:lstStyle/>
          <a:p>
            <a:pPr marL="457200" lvl="1" indent="0" eaLnBrk="1" hangingPunct="1">
              <a:buNone/>
            </a:pP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6.</a:t>
            </a:r>
            <a:r>
              <a:rPr lang="zh-TW" altLang="en-US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不要阻止爸爸</a:t>
            </a: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/</a:t>
            </a:r>
            <a:r>
              <a:rPr lang="zh-TW" altLang="en-US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媽媽探訪我，或是妨礙我和爸爸</a:t>
            </a: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/</a:t>
            </a:r>
            <a:r>
              <a:rPr lang="zh-TW" altLang="en-US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媽媽通電話。（因為這樣我會十分沮喪！）</a:t>
            </a: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</a:br>
            <a: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  <a:t>7.</a:t>
            </a:r>
            <a:r>
              <a:rPr lang="zh-TW" altLang="en-US" sz="2800" dirty="0" smtClean="0">
                <a:latin typeface="MS PGothic" pitchFamily="34" charset="-128"/>
                <a:ea typeface="MS PGothic" pitchFamily="34" charset="-128"/>
              </a:rPr>
              <a:t>當我與爸爸</a:t>
            </a:r>
            <a: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  <a:t>/</a:t>
            </a:r>
            <a:r>
              <a:rPr lang="zh-TW" altLang="en-US" sz="2800" dirty="0" smtClean="0">
                <a:latin typeface="MS PGothic" pitchFamily="34" charset="-128"/>
                <a:ea typeface="MS PGothic" pitchFamily="34" charset="-128"/>
              </a:rPr>
              <a:t>媽媽在一起的時候，請不要打電話給我，或是在那段時間為我安排其他活動，打擾我們相處的時光。</a:t>
            </a:r>
            <a: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</a:br>
            <a: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  <a:t>8.</a:t>
            </a:r>
            <a:r>
              <a:rPr lang="zh-TW" altLang="en-US" sz="2800" dirty="0" smtClean="0">
                <a:latin typeface="MS PGothic" pitchFamily="34" charset="-128"/>
                <a:ea typeface="MS PGothic" pitchFamily="34" charset="-128"/>
              </a:rPr>
              <a:t>不要在我面前讓我聽到你們在電話中的爭論。（因為這會令我感到非常反感！）</a:t>
            </a:r>
            <a: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</a:br>
            <a: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  <a:t>9.</a:t>
            </a:r>
            <a:r>
              <a:rPr lang="zh-TW" altLang="en-US" sz="2800" dirty="0" smtClean="0">
                <a:latin typeface="MS PGothic" pitchFamily="34" charset="-128"/>
                <a:ea typeface="MS PGothic" pitchFamily="34" charset="-128"/>
              </a:rPr>
              <a:t>不要叫我在爸爸</a:t>
            </a:r>
            <a: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  <a:t>/</a:t>
            </a:r>
            <a:r>
              <a:rPr lang="zh-TW" altLang="en-US" sz="2800" dirty="0" smtClean="0">
                <a:latin typeface="MS PGothic" pitchFamily="34" charset="-128"/>
                <a:ea typeface="MS PGothic" pitchFamily="34" charset="-128"/>
              </a:rPr>
              <a:t>媽媽家裡的時候，做間諜去試探對方的事情。（因為這樣會令我覺得自己不忠誠！ ）</a:t>
            </a:r>
            <a: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</a:b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10.</a:t>
            </a:r>
            <a:r>
              <a:rPr lang="zh-TW" altLang="en-US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不要叫我在爸爸</a:t>
            </a: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/</a:t>
            </a:r>
            <a:r>
              <a:rPr lang="zh-TW" altLang="en-US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媽媽面前為你們保守秘密。（因為保守秘密會令我感到不安和焦慮！）</a:t>
            </a: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</a:b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11.</a:t>
            </a:r>
            <a:r>
              <a:rPr lang="zh-TW" altLang="en-US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不要向我追問爸爸</a:t>
            </a: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/</a:t>
            </a:r>
            <a:r>
              <a:rPr lang="zh-TW" altLang="en-US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媽媽的生活，或是我與他</a:t>
            </a: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/</a:t>
            </a:r>
            <a:r>
              <a:rPr lang="zh-TW" altLang="en-US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她相處的情況。（因為這樣會令我感到不自在！還是讓我隨心告訴你吧！）</a:t>
            </a: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</a:b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</a:b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</a:br>
            <a: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</a:br>
            <a:r>
              <a:rPr lang="en-US" altLang="zh-TW" sz="2800" dirty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</a:b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</a:br>
            <a:endParaRPr lang="zh-TW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97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孩子生存依附關係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824317"/>
              </p:ext>
            </p:extLst>
          </p:nvPr>
        </p:nvGraphicFramePr>
        <p:xfrm>
          <a:off x="1403350" y="1600200"/>
          <a:ext cx="728345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1475656" y="3108778"/>
            <a:ext cx="20162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/>
              <a:t>赤裸裸地來到世界</a:t>
            </a:r>
            <a:r>
              <a:rPr lang="zh-TW" altLang="en-US" sz="2800" dirty="0" smtClean="0"/>
              <a:t>上，無</a:t>
            </a:r>
            <a:r>
              <a:rPr lang="zh-TW" altLang="en-US" sz="2800" dirty="0"/>
              <a:t>生存</a:t>
            </a:r>
            <a:r>
              <a:rPr lang="zh-TW" altLang="en-US" sz="2800" dirty="0" smtClean="0"/>
              <a:t>能力</a:t>
            </a:r>
            <a:endParaRPr lang="zh-TW" altLang="en-US" sz="2800" dirty="0"/>
          </a:p>
        </p:txBody>
      </p:sp>
      <p:sp>
        <p:nvSpPr>
          <p:cNvPr id="6" name="文字方塊 5"/>
          <p:cNvSpPr txBox="1"/>
          <p:nvPr/>
        </p:nvSpPr>
        <p:spPr>
          <a:xfrm>
            <a:off x="3995936" y="3057684"/>
            <a:ext cx="20162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/>
              <a:t>仰賴父母親溫暖的</a:t>
            </a:r>
            <a:r>
              <a:rPr lang="zh-TW" altLang="en-US" sz="2400" dirty="0" smtClean="0"/>
              <a:t>呵護、照顧並提供</a:t>
            </a:r>
            <a:r>
              <a:rPr lang="zh-TW" altLang="en-US" sz="2400" dirty="0"/>
              <a:t>生存所需的需求</a:t>
            </a:r>
          </a:p>
        </p:txBody>
      </p:sp>
      <p:sp>
        <p:nvSpPr>
          <p:cNvPr id="7" name="文字方塊 6"/>
          <p:cNvSpPr txBox="1"/>
          <p:nvPr/>
        </p:nvSpPr>
        <p:spPr>
          <a:xfrm>
            <a:off x="6588224" y="3057684"/>
            <a:ext cx="201622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100" dirty="0"/>
              <a:t>身心健康長大成為獨立自主性的</a:t>
            </a:r>
            <a:r>
              <a:rPr lang="zh-TW" altLang="en-US" sz="2100" dirty="0" smtClean="0"/>
              <a:t>個體，經營</a:t>
            </a:r>
            <a:r>
              <a:rPr lang="zh-TW" altLang="en-US" sz="2100" dirty="0"/>
              <a:t>親密關係再繁衍下一世代</a:t>
            </a:r>
          </a:p>
        </p:txBody>
      </p:sp>
      <p:sp>
        <p:nvSpPr>
          <p:cNvPr id="9" name="四角星形 8"/>
          <p:cNvSpPr/>
          <p:nvPr/>
        </p:nvSpPr>
        <p:spPr>
          <a:xfrm>
            <a:off x="8686800" y="6381328"/>
            <a:ext cx="154360" cy="144016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767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268760"/>
            <a:ext cx="8820472" cy="6336704"/>
          </a:xfrm>
        </p:spPr>
        <p:txBody>
          <a:bodyPr>
            <a:noAutofit/>
          </a:bodyPr>
          <a:lstStyle/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</a:b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12.</a:t>
            </a:r>
            <a:r>
              <a:rPr lang="zh-TW" altLang="en-US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不要叫我作為中間人，代表你向爸爸</a:t>
            </a: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/</a:t>
            </a:r>
            <a:r>
              <a:rPr lang="zh-TW" altLang="en-US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媽媽傳達口訊。（因為我會擔心他</a:t>
            </a: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/</a:t>
            </a:r>
            <a:r>
              <a:rPr lang="zh-TW" altLang="en-US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她</a:t>
            </a:r>
            <a:r>
              <a:rPr lang="zh-TW" altLang="en-US" sz="2800" dirty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錯</a:t>
            </a:r>
            <a:r>
              <a:rPr lang="zh-TW" altLang="en-US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聽了口訊，還是請你</a:t>
            </a: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/</a:t>
            </a:r>
            <a:r>
              <a:rPr lang="zh-TW" altLang="en-US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妳直接打電話給他</a:t>
            </a: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/</a:t>
            </a:r>
            <a:r>
              <a:rPr lang="zh-TW" altLang="en-US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她，或留口訊，電郵也可以！） </a:t>
            </a: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</a:br>
            <a: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  <a:t>13.</a:t>
            </a:r>
            <a:r>
              <a:rPr lang="zh-TW" altLang="en-US" sz="2800" dirty="0" smtClean="0">
                <a:latin typeface="MS PGothic" pitchFamily="34" charset="-128"/>
                <a:ea typeface="MS PGothic" pitchFamily="34" charset="-128"/>
              </a:rPr>
              <a:t> 不要把留言字條放在我身上或袋子裏，要我拿給爸爸</a:t>
            </a:r>
            <a: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  <a:t>/</a:t>
            </a:r>
            <a:r>
              <a:rPr lang="zh-TW" altLang="en-US" sz="2800" dirty="0" smtClean="0">
                <a:latin typeface="MS PGothic" pitchFamily="34" charset="-128"/>
                <a:ea typeface="MS PGothic" pitchFamily="34" charset="-128"/>
              </a:rPr>
              <a:t>媽媽。（我會感到非常不自在！）</a:t>
            </a:r>
            <a: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</a:br>
            <a: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  <a:t>14.</a:t>
            </a:r>
            <a:r>
              <a:rPr lang="zh-TW" altLang="en-US" sz="2800" dirty="0" smtClean="0">
                <a:latin typeface="MS PGothic" pitchFamily="34" charset="-128"/>
                <a:ea typeface="MS PGothic" pitchFamily="34" charset="-128"/>
              </a:rPr>
              <a:t> 不要借離婚或你其他生活上遇到的問題指責爸爸</a:t>
            </a:r>
            <a: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  <a:t>/</a:t>
            </a:r>
            <a:r>
              <a:rPr lang="zh-TW" altLang="en-US" sz="2800" dirty="0" smtClean="0">
                <a:latin typeface="MS PGothic" pitchFamily="34" charset="-128"/>
                <a:ea typeface="MS PGothic" pitchFamily="34" charset="-128"/>
              </a:rPr>
              <a:t>媽媽。（你這樣做令我覺得很可怕！</a:t>
            </a:r>
            <a:r>
              <a:rPr lang="zh-TW" altLang="zh-TW" sz="2800" dirty="0" smtClean="0">
                <a:latin typeface="MS PGothic" panose="020B0600070205080204" pitchFamily="34" charset="-128"/>
                <a:ea typeface="MS PGothic" panose="020B0600070205080204" pitchFamily="34" charset="-128"/>
              </a:rPr>
              <a:t>你這樣攻擊爸爸</a:t>
            </a:r>
            <a:r>
              <a:rPr lang="en-US" altLang="zh-TW" sz="2800" dirty="0" smtClean="0">
                <a:latin typeface="MS PGothic" panose="020B0600070205080204" pitchFamily="34" charset="-128"/>
                <a:ea typeface="MS PGothic" panose="020B0600070205080204" pitchFamily="34" charset="-128"/>
              </a:rPr>
              <a:t>/</a:t>
            </a:r>
            <a:r>
              <a:rPr lang="zh-TW" altLang="zh-TW" sz="2800" dirty="0" smtClean="0">
                <a:latin typeface="MS PGothic" panose="020B0600070205080204" pitchFamily="34" charset="-128"/>
                <a:ea typeface="MS PGothic" panose="020B0600070205080204" pitchFamily="34" charset="-128"/>
              </a:rPr>
              <a:t>媽媽只會令我想站出來捍衛他</a:t>
            </a:r>
            <a:r>
              <a:rPr lang="en-US" altLang="zh-TW" sz="2800" dirty="0" smtClean="0">
                <a:latin typeface="MS PGothic" panose="020B0600070205080204" pitchFamily="34" charset="-128"/>
                <a:ea typeface="MS PGothic" panose="020B0600070205080204" pitchFamily="34" charset="-128"/>
              </a:rPr>
              <a:t>/</a:t>
            </a:r>
            <a:r>
              <a:rPr lang="zh-TW" altLang="zh-TW" sz="2800" dirty="0" smtClean="0">
                <a:latin typeface="MS PGothic" panose="020B0600070205080204" pitchFamily="34" charset="-128"/>
                <a:ea typeface="MS PGothic" panose="020B0600070205080204" pitchFamily="34" charset="-128"/>
              </a:rPr>
              <a:t>她。但有時我又會替你可憐，反過來希望</a:t>
            </a:r>
            <a:r>
              <a:rPr lang="zh-TW" altLang="en-US" sz="2800" dirty="0" smtClean="0">
                <a:latin typeface="MS PGothic" panose="020B0600070205080204" pitchFamily="34" charset="-128"/>
                <a:ea typeface="MS PGothic" panose="020B0600070205080204" pitchFamily="34" charset="-128"/>
              </a:rPr>
              <a:t>安慰</a:t>
            </a:r>
            <a:r>
              <a:rPr lang="zh-TW" altLang="zh-TW" sz="2800" dirty="0" smtClean="0">
                <a:latin typeface="MS PGothic" panose="020B0600070205080204" pitchFamily="34" charset="-128"/>
                <a:ea typeface="MS PGothic" panose="020B0600070205080204" pitchFamily="34" charset="-128"/>
              </a:rPr>
              <a:t>你。</a:t>
            </a:r>
            <a:r>
              <a:rPr lang="zh-TW" altLang="en-US" sz="2800" dirty="0" smtClean="0">
                <a:latin typeface="MS PGothic" pitchFamily="34" charset="-128"/>
                <a:ea typeface="MS PGothic" pitchFamily="34" charset="-128"/>
              </a:rPr>
              <a:t>喔！我只是一個小孩子，請你</a:t>
            </a:r>
            <a: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  <a:t>…</a:t>
            </a:r>
            <a:r>
              <a:rPr lang="zh-TW" altLang="en-US" sz="2800" dirty="0" smtClean="0">
                <a:latin typeface="MS PGothic" pitchFamily="34" charset="-128"/>
                <a:ea typeface="MS PGothic" pitchFamily="34" charset="-128"/>
              </a:rPr>
              <a:t>不要令我左右為難！）</a:t>
            </a:r>
            <a: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</a:b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15.</a:t>
            </a:r>
            <a:r>
              <a:rPr lang="zh-TW" altLang="en-US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 不要把我看作大人，要我聽你們對對方的怨言，這樣會令我承受沈重的壓力。（不如找個朋友、輔導員、社工師或治療師傾訴吧！）</a:t>
            </a: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</a:b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16.</a:t>
            </a:r>
            <a:r>
              <a:rPr lang="zh-TW" altLang="en-US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>出席我學校或其他活動時，請不要不理不睬，或是自己坐在一旁 。（因為這樣我會感到十分傷心和尷尬！或許就當是為了我，嘗試用友善的態度，合作做好父母的角色吧！）</a:t>
            </a: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</a:b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</a:br>
            <a: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</a:br>
            <a: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latin typeface="MS PGothic" pitchFamily="34" charset="-128"/>
                <a:ea typeface="MS PGothic" pitchFamily="34" charset="-128"/>
              </a:rPr>
            </a:br>
            <a: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2800" dirty="0" smtClean="0">
                <a:solidFill>
                  <a:schemeClr val="tx1"/>
                </a:solidFill>
                <a:latin typeface="MS PGothic" pitchFamily="34" charset="-128"/>
                <a:ea typeface="MS PGothic" pitchFamily="34" charset="-128"/>
              </a:rPr>
            </a:br>
            <a:r>
              <a:rPr lang="en-US" altLang="zh-TW" sz="3200" b="1" dirty="0" smtClean="0"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sz="3200" b="1" dirty="0" smtClean="0">
                <a:latin typeface="MS PGothic" pitchFamily="34" charset="-128"/>
                <a:ea typeface="MS PGothic" pitchFamily="34" charset="-128"/>
              </a:rPr>
            </a:b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1370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3"/>
          <p:cNvSpPr>
            <a:spLocks noGrp="1"/>
          </p:cNvSpPr>
          <p:nvPr>
            <p:ph type="body" idx="1"/>
          </p:nvPr>
        </p:nvSpPr>
        <p:spPr>
          <a:xfrm>
            <a:off x="-180528" y="260648"/>
            <a:ext cx="8928992" cy="6286500"/>
          </a:xfrm>
        </p:spPr>
        <p:txBody>
          <a:bodyPr>
            <a:normAutofit/>
          </a:bodyPr>
          <a:lstStyle/>
          <a:p>
            <a:pPr marL="457200" lvl="1" indent="0" eaLnBrk="1" hangingPunct="1">
              <a:spcBef>
                <a:spcPct val="0"/>
              </a:spcBef>
              <a:buNone/>
            </a:pPr>
            <a:r>
              <a:rPr lang="en-US" altLang="zh-TW" dirty="0" smtClean="0">
                <a:latin typeface="MS PGothic" pitchFamily="34" charset="-128"/>
                <a:ea typeface="MS PGothic" pitchFamily="34" charset="-128"/>
              </a:rPr>
              <a:t>17.</a:t>
            </a:r>
            <a:r>
              <a:rPr lang="zh-TW" altLang="en-US" dirty="0" smtClean="0">
                <a:latin typeface="MS PGothic" pitchFamily="34" charset="-128"/>
                <a:ea typeface="MS PGothic" pitchFamily="34" charset="-128"/>
              </a:rPr>
              <a:t>讓我攜帶一些我想帶的物品往返爸爸</a:t>
            </a:r>
            <a:r>
              <a:rPr lang="en-US" altLang="zh-TW" dirty="0" smtClean="0">
                <a:latin typeface="MS PGothic" pitchFamily="34" charset="-128"/>
                <a:ea typeface="MS PGothic" pitchFamily="34" charset="-128"/>
              </a:rPr>
              <a:t>/</a:t>
            </a:r>
            <a:r>
              <a:rPr lang="zh-TW" altLang="en-US" dirty="0" smtClean="0">
                <a:latin typeface="MS PGothic" pitchFamily="34" charset="-128"/>
                <a:ea typeface="MS PGothic" pitchFamily="34" charset="-128"/>
              </a:rPr>
              <a:t>媽媽的家。（否則我只覺得你把我視為是一件財產或附屬物般看待！） </a:t>
            </a:r>
            <a:endParaRPr lang="en-US" altLang="zh-TW" dirty="0" smtClean="0">
              <a:latin typeface="MS PGothic" pitchFamily="34" charset="-128"/>
              <a:ea typeface="MS PGothic" pitchFamily="34" charset="-128"/>
            </a:endParaRPr>
          </a:p>
          <a:p>
            <a:pPr marL="457200" lvl="1" indent="0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dirty="0" smtClean="0">
                <a:latin typeface="MS PGothic" pitchFamily="34" charset="-128"/>
                <a:ea typeface="MS PGothic" pitchFamily="34" charset="-128"/>
              </a:rPr>
              <a:t>18.</a:t>
            </a:r>
            <a:r>
              <a:rPr lang="zh-TW" altLang="en-US" dirty="0" smtClean="0">
                <a:latin typeface="MS PGothic" pitchFamily="34" charset="-128"/>
                <a:ea typeface="MS PGothic" pitchFamily="34" charset="-128"/>
              </a:rPr>
              <a:t>不要利用罪惡感來強迫我愛你多一點，也不要問我希望與爸爸還是媽媽生活會好一點。</a:t>
            </a:r>
            <a:endParaRPr lang="en-US" altLang="zh-TW" dirty="0" smtClean="0">
              <a:latin typeface="MS PGothic" pitchFamily="34" charset="-128"/>
              <a:ea typeface="MS PGothic" pitchFamily="34" charset="-128"/>
            </a:endParaRPr>
          </a:p>
          <a:p>
            <a:pPr marL="457200" lvl="1" indent="0" eaLnBrk="1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dirty="0" smtClean="0">
                <a:latin typeface="MS PGothic" pitchFamily="34" charset="-128"/>
                <a:ea typeface="MS PGothic" pitchFamily="34" charset="-128"/>
              </a:rPr>
              <a:t>19.</a:t>
            </a:r>
            <a:r>
              <a:rPr lang="zh-TW" altLang="en-US" dirty="0" smtClean="0">
                <a:latin typeface="MS PGothic" pitchFamily="34" charset="-128"/>
                <a:ea typeface="MS PGothic" pitchFamily="34" charset="-128"/>
              </a:rPr>
              <a:t>你明白我現在並非只有一個家，而是兩個家了。（因此希望你們不要介意我在那個家逗留的時間較長！）</a:t>
            </a:r>
            <a:endParaRPr lang="en-US" altLang="zh-TW" dirty="0" smtClean="0">
              <a:latin typeface="MS PGothic" pitchFamily="34" charset="-128"/>
              <a:ea typeface="MS PGothic" pitchFamily="34" charset="-128"/>
            </a:endParaRPr>
          </a:p>
          <a:p>
            <a:pPr marL="457200" lvl="1" indent="0">
              <a:lnSpc>
                <a:spcPct val="90000"/>
              </a:lnSpc>
              <a:spcBef>
                <a:spcPct val="0"/>
              </a:spcBef>
              <a:buNone/>
            </a:pPr>
            <a:r>
              <a:rPr lang="en-US" altLang="zh-TW" dirty="0">
                <a:latin typeface="MS PGothic" pitchFamily="34" charset="-128"/>
                <a:ea typeface="MS PGothic" pitchFamily="34" charset="-128"/>
              </a:rPr>
              <a:t>20.</a:t>
            </a:r>
            <a:r>
              <a:rPr lang="zh-TW" altLang="en-US" dirty="0">
                <a:latin typeface="MS PGothic" pitchFamily="34" charset="-128"/>
                <a:ea typeface="MS PGothic" pitchFamily="34" charset="-128"/>
              </a:rPr>
              <a:t> 請讓我可以同時愛你們，並可以多一些與你們見面的時間！即使不是定期的安排，我也希望與你們靈活地抽時間見面。</a:t>
            </a:r>
            <a:r>
              <a:rPr lang="en-US" altLang="zh-TW" dirty="0"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dirty="0">
                <a:latin typeface="MS PGothic" pitchFamily="34" charset="-128"/>
                <a:ea typeface="MS PGothic" pitchFamily="34" charset="-128"/>
              </a:rPr>
            </a:br>
            <a:r>
              <a:rPr lang="zh-TW" altLang="en-US" dirty="0">
                <a:latin typeface="MS PGothic" pitchFamily="34" charset="-128"/>
                <a:ea typeface="MS PGothic" pitchFamily="34" charset="-128"/>
              </a:rPr>
              <a:t>   </a:t>
            </a:r>
            <a:r>
              <a:rPr lang="en-US" altLang="zh-TW" dirty="0"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dirty="0">
                <a:latin typeface="MS PGothic" pitchFamily="34" charset="-128"/>
                <a:ea typeface="MS PGothic" pitchFamily="34" charset="-128"/>
              </a:rPr>
            </a:br>
            <a:r>
              <a:rPr lang="en-US" altLang="zh-TW" dirty="0">
                <a:latin typeface="MS PGothic" pitchFamily="34" charset="-128"/>
                <a:ea typeface="MS PGothic" pitchFamily="34" charset="-128"/>
              </a:rPr>
              <a:t> </a:t>
            </a:r>
            <a:r>
              <a:rPr lang="zh-TW" altLang="en-US" dirty="0">
                <a:latin typeface="MS PGothic" pitchFamily="34" charset="-128"/>
                <a:ea typeface="MS PGothic" pitchFamily="34" charset="-128"/>
              </a:rPr>
              <a:t>多謝你們！爸爸和媽媽我愛你們！                                   </a:t>
            </a:r>
            <a:r>
              <a:rPr lang="en-US" altLang="zh-TW" dirty="0"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dirty="0">
                <a:latin typeface="MS PGothic" pitchFamily="34" charset="-128"/>
                <a:ea typeface="MS PGothic" pitchFamily="34" charset="-128"/>
              </a:rPr>
            </a:br>
            <a:r>
              <a:rPr lang="en-US" altLang="zh-TW" dirty="0">
                <a:latin typeface="MS PGothic" pitchFamily="34" charset="-128"/>
                <a:ea typeface="MS PGothic" pitchFamily="34" charset="-128"/>
              </a:rPr>
              <a:t>                                    </a:t>
            </a:r>
            <a:br>
              <a:rPr lang="en-US" altLang="zh-TW" dirty="0">
                <a:latin typeface="MS PGothic" pitchFamily="34" charset="-128"/>
                <a:ea typeface="MS PGothic" pitchFamily="34" charset="-128"/>
              </a:rPr>
            </a:br>
            <a:r>
              <a:rPr lang="zh-TW" altLang="en-US" dirty="0">
                <a:latin typeface="MS PGothic" pitchFamily="34" charset="-128"/>
                <a:ea typeface="MS PGothic" pitchFamily="34" charset="-128"/>
              </a:rPr>
              <a:t>                      你們的孩子 敬上</a:t>
            </a:r>
            <a:r>
              <a:rPr lang="en-US" altLang="zh-TW" dirty="0">
                <a:latin typeface="MS PGothic" pitchFamily="34" charset="-128"/>
                <a:ea typeface="MS PGothic" pitchFamily="34" charset="-128"/>
              </a:rPr>
              <a:t/>
            </a:r>
            <a:br>
              <a:rPr lang="en-US" altLang="zh-TW" dirty="0">
                <a:latin typeface="MS PGothic" pitchFamily="34" charset="-128"/>
                <a:ea typeface="MS PGothic" pitchFamily="34" charset="-128"/>
              </a:rPr>
            </a:br>
            <a:endParaRPr lang="en-US" altLang="zh-TW" dirty="0" smtClean="0">
              <a:latin typeface="MS PGothic" pitchFamily="34" charset="-128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775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283152" cy="1143000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問題六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43608" y="1628800"/>
            <a:ext cx="7416824" cy="4525963"/>
          </a:xfrm>
        </p:spPr>
        <p:txBody>
          <a:bodyPr/>
          <a:lstStyle/>
          <a:p>
            <a:r>
              <a:rPr lang="zh-TW" altLang="en-US" dirty="0" smtClean="0"/>
              <a:t>親權</a:t>
            </a:r>
            <a:r>
              <a:rPr lang="zh-TW" altLang="en-US" dirty="0"/>
              <a:t>與探視權是</a:t>
            </a:r>
            <a:r>
              <a:rPr lang="zh-TW" altLang="en-US" dirty="0" smtClean="0"/>
              <a:t>甚麼？</a:t>
            </a:r>
            <a:endParaRPr lang="en-US" altLang="zh-TW" dirty="0"/>
          </a:p>
          <a:p>
            <a:pPr marL="0" indent="0">
              <a:buNone/>
            </a:pPr>
            <a:endParaRPr lang="en-US" altLang="zh-TW" sz="3600" dirty="0"/>
          </a:p>
          <a:p>
            <a:pPr marL="0" indent="0">
              <a:buNone/>
            </a:pPr>
            <a:r>
              <a:rPr lang="zh-TW" altLang="en-US" sz="3200" dirty="0" smtClean="0"/>
              <a:t>其實，孩子</a:t>
            </a:r>
            <a:r>
              <a:rPr lang="zh-TW" altLang="en-US" sz="3200" dirty="0"/>
              <a:t>所需要</a:t>
            </a:r>
            <a:r>
              <a:rPr lang="zh-TW" altLang="en-US" sz="3200" dirty="0" smtClean="0"/>
              <a:t>的只是</a:t>
            </a:r>
            <a:r>
              <a:rPr lang="zh-TW" altLang="en-US" sz="3200" dirty="0"/>
              <a:t>父母親溫暖的</a:t>
            </a:r>
            <a:r>
              <a:rPr lang="zh-TW" altLang="en-US" sz="3200" dirty="0" smtClean="0"/>
              <a:t>照顧</a:t>
            </a:r>
            <a:endParaRPr lang="en-US" altLang="zh-TW" sz="3200" dirty="0" smtClean="0"/>
          </a:p>
          <a:p>
            <a:pPr marL="0" indent="0">
              <a:buNone/>
            </a:pP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5268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283152" cy="1143000"/>
          </a:xfrm>
        </p:spPr>
        <p:txBody>
          <a:bodyPr>
            <a:normAutofit/>
          </a:bodyPr>
          <a:lstStyle/>
          <a:p>
            <a:r>
              <a:rPr lang="zh-TW" altLang="en-US" sz="3200" dirty="0"/>
              <a:t>問題七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6772" y="1844824"/>
            <a:ext cx="6696744" cy="352839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TW" altLang="en-US" dirty="0"/>
              <a:t>什麼是調解</a:t>
            </a:r>
            <a:r>
              <a:rPr lang="en-US" altLang="zh-TW" dirty="0" smtClean="0"/>
              <a:t>?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調解的</a:t>
            </a:r>
            <a:r>
              <a:rPr lang="zh-TW" altLang="en-US" dirty="0" smtClean="0"/>
              <a:t>功能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調解的</a:t>
            </a:r>
            <a:r>
              <a:rPr lang="zh-TW" altLang="en-US" dirty="0" smtClean="0"/>
              <a:t>程序</a:t>
            </a: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/>
              <a:t>和解筆錄有如法院的裁判的法律</a:t>
            </a:r>
            <a:r>
              <a:rPr lang="zh-TW" altLang="en-US" dirty="0" smtClean="0"/>
              <a:t>結果</a:t>
            </a:r>
            <a:endParaRPr lang="en-US" altLang="zh-TW" dirty="0" smtClean="0"/>
          </a:p>
          <a:p>
            <a:pPr algn="ctr"/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5071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1340768"/>
            <a:ext cx="7283152" cy="2290266"/>
          </a:xfrm>
        </p:spPr>
        <p:txBody>
          <a:bodyPr>
            <a:normAutofit fontScale="90000"/>
          </a:bodyPr>
          <a:lstStyle/>
          <a:p>
            <a:pPr>
              <a:lnSpc>
                <a:spcPct val="250000"/>
              </a:lnSpc>
            </a:pPr>
            <a:r>
              <a:rPr lang="zh-TW" altLang="en-US" sz="4000" dirty="0"/>
              <a:t>謝</a:t>
            </a:r>
            <a:r>
              <a:rPr lang="zh-TW" altLang="en-US" sz="4000" dirty="0" smtClean="0"/>
              <a:t>謝</a:t>
            </a:r>
            <a:r>
              <a:rPr lang="zh-TW" altLang="en-US" sz="4000" dirty="0"/>
              <a:t>您的</a:t>
            </a:r>
            <a:r>
              <a:rPr lang="zh-TW" altLang="en-US" sz="4000" dirty="0" smtClean="0"/>
              <a:t>蒞臨</a:t>
            </a:r>
            <a:r>
              <a:rPr lang="en-US" altLang="zh-TW" sz="4000" dirty="0"/>
              <a:t/>
            </a:r>
            <a:br>
              <a:rPr lang="en-US" altLang="zh-TW" sz="4000" dirty="0"/>
            </a:br>
            <a:r>
              <a:rPr lang="zh-TW" altLang="en-US" sz="4000" dirty="0" smtClean="0"/>
              <a:t>祝福您家人永遠平安喜樂</a:t>
            </a:r>
            <a:endParaRPr lang="zh-TW" altLang="en-US" sz="4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75656" y="7245424"/>
            <a:ext cx="7283152" cy="2869779"/>
          </a:xfrm>
        </p:spPr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554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孩子與父母親的依附</a:t>
            </a:r>
            <a:r>
              <a:rPr lang="zh-TW" altLang="en-US" sz="3200" dirty="0" smtClean="0"/>
              <a:t>理論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8" y="1600200"/>
            <a:ext cx="7488832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dirty="0"/>
              <a:t>生存的依附</a:t>
            </a:r>
            <a:r>
              <a:rPr lang="zh-TW" altLang="en-US" dirty="0" smtClean="0"/>
              <a:t>關係</a:t>
            </a:r>
            <a:endParaRPr lang="en-US" altLang="zh-TW" dirty="0" smtClean="0"/>
          </a:p>
          <a:p>
            <a:pPr marL="0" indent="0" algn="ctr">
              <a:lnSpc>
                <a:spcPts val="2000"/>
              </a:lnSpc>
              <a:buNone/>
            </a:pPr>
            <a:endParaRPr lang="en-US" altLang="zh-TW" dirty="0"/>
          </a:p>
          <a:p>
            <a:pPr>
              <a:lnSpc>
                <a:spcPct val="150000"/>
              </a:lnSpc>
            </a:pPr>
            <a:r>
              <a:rPr lang="zh-TW" altLang="en-US" dirty="0" smtClean="0"/>
              <a:t>孩子</a:t>
            </a:r>
            <a:r>
              <a:rPr lang="zh-TW" altLang="en-US" dirty="0"/>
              <a:t>需與父母親形成強壯的</a:t>
            </a:r>
            <a:r>
              <a:rPr lang="zh-TW" altLang="en-US" dirty="0" smtClean="0"/>
              <a:t>關係，</a:t>
            </a:r>
            <a:endParaRPr lang="en-US" altLang="zh-TW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/>
              <a:t>  作為</a:t>
            </a:r>
            <a:r>
              <a:rPr lang="zh-TW" altLang="en-US" dirty="0"/>
              <a:t>未來生命成長過程的重要</a:t>
            </a:r>
            <a:r>
              <a:rPr lang="zh-TW" altLang="en-US" dirty="0" smtClean="0"/>
              <a:t>能量</a:t>
            </a:r>
            <a:endParaRPr lang="en-US" altLang="zh-TW" dirty="0" smtClean="0"/>
          </a:p>
          <a:p>
            <a:pPr marL="0" indent="0">
              <a:lnSpc>
                <a:spcPts val="1500"/>
              </a:lnSpc>
              <a:buNone/>
            </a:pPr>
            <a:endParaRPr lang="en-US" altLang="zh-TW" dirty="0"/>
          </a:p>
          <a:p>
            <a:pPr marL="0" indent="0" algn="ctr">
              <a:buNone/>
            </a:pPr>
            <a:r>
              <a:rPr lang="zh-TW" altLang="en-US" dirty="0"/>
              <a:t>目標</a:t>
            </a:r>
            <a:r>
              <a:rPr lang="en-US" altLang="zh-TW" dirty="0"/>
              <a:t>: </a:t>
            </a:r>
            <a:r>
              <a:rPr lang="zh-TW" altLang="en-US" dirty="0" smtClean="0"/>
              <a:t>讓孩子能維持情緒上的</a:t>
            </a:r>
            <a:r>
              <a:rPr lang="zh-TW" altLang="en-US" dirty="0"/>
              <a:t>安全感</a:t>
            </a:r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852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>
              <a:latin typeface="+mj-ea"/>
            </a:endParaRPr>
          </a:p>
          <a:p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296260" y="222195"/>
            <a:ext cx="8784976" cy="5704793"/>
            <a:chOff x="251520" y="188640"/>
            <a:chExt cx="8784976" cy="5704793"/>
          </a:xfrm>
        </p:grpSpPr>
        <p:cxnSp>
          <p:nvCxnSpPr>
            <p:cNvPr id="5" name="直線單箭頭接點 4"/>
            <p:cNvCxnSpPr>
              <a:endCxn id="15" idx="0"/>
            </p:cNvCxnSpPr>
            <p:nvPr/>
          </p:nvCxnSpPr>
          <p:spPr>
            <a:xfrm>
              <a:off x="2303748" y="188640"/>
              <a:ext cx="5976940" cy="2371085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sp>
          <p:nvSpPr>
            <p:cNvPr id="6" name="文字方塊 5"/>
            <p:cNvSpPr txBox="1"/>
            <p:nvPr/>
          </p:nvSpPr>
          <p:spPr>
            <a:xfrm>
              <a:off x="477880" y="1253951"/>
              <a:ext cx="1923493" cy="415498"/>
            </a:xfrm>
            <a:prstGeom prst="rect">
              <a:avLst/>
            </a:prstGeom>
            <a:noFill/>
            <a:ln w="3175"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  <a:ea typeface="微軟正黑體" panose="020B0604030504040204" pitchFamily="34" charset="-120"/>
                </a:rPr>
                <a:t>母親在婚姻中的行為</a:t>
              </a:r>
              <a:endParaRPr kumimoji="0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899592" y="2398142"/>
              <a:ext cx="1656184" cy="1523494"/>
            </a:xfrm>
            <a:prstGeom prst="rect">
              <a:avLst/>
            </a:prstGeom>
            <a:noFill/>
            <a:ln w="3175"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2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  <a:ea typeface="微軟正黑體" panose="020B0604030504040204" pitchFamily="34" charset="-120"/>
                </a:rPr>
                <a:t>婚姻中的衝突行為</a:t>
              </a:r>
              <a:endParaRPr kumimoji="0" lang="en-US" altLang="zh-TW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微軟正黑體" panose="020B0604030504040204" pitchFamily="34" charset="-12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TW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251520" y="4242038"/>
              <a:ext cx="1800200" cy="738664"/>
            </a:xfrm>
            <a:prstGeom prst="rect">
              <a:avLst/>
            </a:prstGeom>
            <a:noFill/>
            <a:ln w="3175"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  <a:ea typeface="微軟正黑體" panose="020B0604030504040204" pitchFamily="34" charset="-120"/>
                </a:rPr>
                <a:t>父親在婚姻中的行為</a:t>
              </a:r>
              <a:endParaRPr kumimoji="0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微軟正黑體" panose="020B0604030504040204" pitchFamily="34" charset="-12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zh-TW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3104417" y="2559725"/>
              <a:ext cx="1944216" cy="415498"/>
            </a:xfrm>
            <a:prstGeom prst="rect">
              <a:avLst/>
            </a:prstGeom>
            <a:noFill/>
            <a:ln w="3175"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  <a:ea typeface="微軟正黑體" panose="020B0604030504040204" pitchFamily="34" charset="-120"/>
                </a:rPr>
                <a:t>孩子對衝突的評估</a:t>
              </a:r>
              <a:endParaRPr kumimoji="0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10" name="文字方塊 9"/>
            <p:cNvSpPr txBox="1"/>
            <p:nvPr/>
          </p:nvSpPr>
          <p:spPr>
            <a:xfrm>
              <a:off x="1748649" y="5477935"/>
              <a:ext cx="1656184" cy="415498"/>
            </a:xfrm>
            <a:prstGeom prst="rect">
              <a:avLst/>
            </a:prstGeom>
            <a:noFill/>
            <a:ln w="3175"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  <a:ea typeface="微軟正黑體" panose="020B0604030504040204" pitchFamily="34" charset="-120"/>
                </a:rPr>
                <a:t>孩子的性別</a:t>
              </a:r>
              <a:endParaRPr kumimoji="0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11" name="文字方塊 10"/>
            <p:cNvSpPr txBox="1"/>
            <p:nvPr/>
          </p:nvSpPr>
          <p:spPr>
            <a:xfrm>
              <a:off x="3635896" y="5470310"/>
              <a:ext cx="1944216" cy="415498"/>
            </a:xfrm>
            <a:prstGeom prst="rect">
              <a:avLst/>
            </a:prstGeom>
            <a:noFill/>
            <a:ln w="3175"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  <a:ea typeface="微軟正黑體" panose="020B0604030504040204" pitchFamily="34" charset="-120"/>
                </a:rPr>
                <a:t>相關年齡的認知能力</a:t>
              </a:r>
              <a:endParaRPr kumimoji="0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12" name="文字方塊 11"/>
            <p:cNvSpPr txBox="1"/>
            <p:nvPr/>
          </p:nvSpPr>
          <p:spPr>
            <a:xfrm>
              <a:off x="5364088" y="2559725"/>
              <a:ext cx="1944216" cy="415498"/>
            </a:xfrm>
            <a:prstGeom prst="rect">
              <a:avLst/>
            </a:prstGeom>
            <a:noFill/>
            <a:ln w="3175"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  <a:ea typeface="微軟正黑體" panose="020B0604030504040204" pitchFamily="34" charset="-120"/>
                </a:rPr>
                <a:t>孩子對情緒的反應</a:t>
              </a:r>
              <a:endParaRPr kumimoji="0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13" name="文字方塊 12"/>
            <p:cNvSpPr txBox="1"/>
            <p:nvPr/>
          </p:nvSpPr>
          <p:spPr>
            <a:xfrm>
              <a:off x="4413023" y="3945830"/>
              <a:ext cx="2331529" cy="738664"/>
            </a:xfrm>
            <a:prstGeom prst="rect">
              <a:avLst/>
            </a:prstGeom>
            <a:noFill/>
            <a:ln w="3175"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  <a:ea typeface="微軟正黑體" panose="020B0604030504040204" pitchFamily="34" charset="-120"/>
                </a:rPr>
                <a:t>氣質</a:t>
              </a:r>
              <a:r>
                <a:rPr kumimoji="0" lang="en-US" altLang="zh-TW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  <a:ea typeface="微軟正黑體" panose="020B0604030504040204" pitchFamily="34" charset="-120"/>
                </a:rPr>
                <a:t>/</a:t>
              </a:r>
            </a:p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  <a:ea typeface="微軟正黑體" panose="020B0604030504040204" pitchFamily="34" charset="-120"/>
                </a:rPr>
                <a:t>生理的覺醒</a:t>
              </a:r>
              <a:endParaRPr kumimoji="0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14" name="文字方塊 13"/>
            <p:cNvSpPr txBox="1"/>
            <p:nvPr/>
          </p:nvSpPr>
          <p:spPr>
            <a:xfrm>
              <a:off x="5940152" y="5470310"/>
              <a:ext cx="2331529" cy="415498"/>
            </a:xfrm>
            <a:prstGeom prst="rect">
              <a:avLst/>
            </a:prstGeom>
            <a:noFill/>
            <a:ln w="3175"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  <a:ea typeface="微軟正黑體" panose="020B0604030504040204" pitchFamily="34" charset="-120"/>
                </a:rPr>
                <a:t>孩子的調整行為</a:t>
              </a:r>
              <a:endParaRPr kumimoji="0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微軟正黑體" panose="020B0604030504040204" pitchFamily="34" charset="-120"/>
              </a:endParaRPr>
            </a:p>
          </p:txBody>
        </p:sp>
        <p:sp>
          <p:nvSpPr>
            <p:cNvPr id="15" name="文字方塊 14"/>
            <p:cNvSpPr txBox="1"/>
            <p:nvPr/>
          </p:nvSpPr>
          <p:spPr>
            <a:xfrm>
              <a:off x="7639433" y="2559725"/>
              <a:ext cx="1282509" cy="415498"/>
            </a:xfrm>
            <a:prstGeom prst="rect">
              <a:avLst/>
            </a:prstGeom>
            <a:noFill/>
            <a:ln w="3175"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  <a:ea typeface="微軟正黑體" panose="020B0604030504040204" pitchFamily="34" charset="-120"/>
                </a:rPr>
                <a:t>孩子的調適</a:t>
              </a:r>
              <a:endParaRPr kumimoji="0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微軟正黑體" panose="020B0604030504040204" pitchFamily="34" charset="-120"/>
              </a:endParaRPr>
            </a:p>
          </p:txBody>
        </p:sp>
        <p:cxnSp>
          <p:nvCxnSpPr>
            <p:cNvPr id="16" name="直線單箭頭接點 15"/>
            <p:cNvCxnSpPr>
              <a:stCxn id="6" idx="2"/>
              <a:endCxn id="7" idx="0"/>
            </p:cNvCxnSpPr>
            <p:nvPr/>
          </p:nvCxnSpPr>
          <p:spPr>
            <a:xfrm>
              <a:off x="1439627" y="1669449"/>
              <a:ext cx="288057" cy="728693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17" name="直線單箭頭接點 16"/>
            <p:cNvCxnSpPr>
              <a:stCxn id="8" idx="0"/>
              <a:endCxn id="7" idx="2"/>
            </p:cNvCxnSpPr>
            <p:nvPr/>
          </p:nvCxnSpPr>
          <p:spPr>
            <a:xfrm flipV="1">
              <a:off x="1151620" y="3921636"/>
              <a:ext cx="576064" cy="320402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18" name="直線單箭頭接點 17"/>
            <p:cNvCxnSpPr>
              <a:endCxn id="36" idx="2"/>
            </p:cNvCxnSpPr>
            <p:nvPr/>
          </p:nvCxnSpPr>
          <p:spPr>
            <a:xfrm flipV="1">
              <a:off x="2555776" y="1900282"/>
              <a:ext cx="1162714" cy="651818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19" name="直線單箭頭接點 18"/>
            <p:cNvCxnSpPr>
              <a:stCxn id="7" idx="3"/>
              <a:endCxn id="9" idx="1"/>
            </p:cNvCxnSpPr>
            <p:nvPr/>
          </p:nvCxnSpPr>
          <p:spPr>
            <a:xfrm flipV="1">
              <a:off x="2555776" y="2767474"/>
              <a:ext cx="548641" cy="392415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20" name="直線單箭頭接點 19"/>
            <p:cNvCxnSpPr>
              <a:stCxn id="9" idx="3"/>
              <a:endCxn id="12" idx="1"/>
            </p:cNvCxnSpPr>
            <p:nvPr/>
          </p:nvCxnSpPr>
          <p:spPr>
            <a:xfrm>
              <a:off x="5048633" y="2767474"/>
              <a:ext cx="315455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21" name="直線單箭頭接點 20"/>
            <p:cNvCxnSpPr>
              <a:stCxn id="12" idx="3"/>
              <a:endCxn id="15" idx="1"/>
            </p:cNvCxnSpPr>
            <p:nvPr/>
          </p:nvCxnSpPr>
          <p:spPr>
            <a:xfrm>
              <a:off x="7308304" y="2767474"/>
              <a:ext cx="331129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22" name="直線接點 21"/>
            <p:cNvCxnSpPr/>
            <p:nvPr/>
          </p:nvCxnSpPr>
          <p:spPr>
            <a:xfrm>
              <a:off x="2303748" y="188640"/>
              <a:ext cx="0" cy="2363459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3" name="直線單箭頭接點 22"/>
            <p:cNvCxnSpPr>
              <a:stCxn id="36" idx="3"/>
            </p:cNvCxnSpPr>
            <p:nvPr/>
          </p:nvCxnSpPr>
          <p:spPr>
            <a:xfrm>
              <a:off x="4696924" y="1692533"/>
              <a:ext cx="2942509" cy="867192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24" name="直線單箭頭接點 23"/>
            <p:cNvCxnSpPr>
              <a:stCxn id="13" idx="0"/>
              <a:endCxn id="12" idx="2"/>
            </p:cNvCxnSpPr>
            <p:nvPr/>
          </p:nvCxnSpPr>
          <p:spPr>
            <a:xfrm flipV="1">
              <a:off x="5578788" y="2975223"/>
              <a:ext cx="757408" cy="97060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25" name="直線單箭頭接點 24"/>
            <p:cNvCxnSpPr>
              <a:stCxn id="13" idx="2"/>
              <a:endCxn id="14" idx="0"/>
            </p:cNvCxnSpPr>
            <p:nvPr/>
          </p:nvCxnSpPr>
          <p:spPr>
            <a:xfrm>
              <a:off x="5578788" y="4684494"/>
              <a:ext cx="1527129" cy="785816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26" name="直線單箭頭接點 25"/>
            <p:cNvCxnSpPr/>
            <p:nvPr/>
          </p:nvCxnSpPr>
          <p:spPr>
            <a:xfrm>
              <a:off x="2915816" y="5085184"/>
              <a:ext cx="3041676" cy="385126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27" name="直線接點 26"/>
            <p:cNvCxnSpPr/>
            <p:nvPr/>
          </p:nvCxnSpPr>
          <p:spPr>
            <a:xfrm>
              <a:off x="2915816" y="1900282"/>
              <a:ext cx="0" cy="3184902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28" name="直線單箭頭接點 27"/>
            <p:cNvCxnSpPr/>
            <p:nvPr/>
          </p:nvCxnSpPr>
          <p:spPr>
            <a:xfrm flipV="1">
              <a:off x="2770476" y="2984236"/>
              <a:ext cx="849810" cy="2486074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29" name="直線單箭頭接點 28"/>
            <p:cNvCxnSpPr>
              <a:stCxn id="11" idx="0"/>
            </p:cNvCxnSpPr>
            <p:nvPr/>
          </p:nvCxnSpPr>
          <p:spPr>
            <a:xfrm flipH="1" flipV="1">
              <a:off x="3797276" y="2982848"/>
              <a:ext cx="810728" cy="2487462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30" name="直線單箭頭接點 29"/>
            <p:cNvCxnSpPr/>
            <p:nvPr/>
          </p:nvCxnSpPr>
          <p:spPr>
            <a:xfrm flipV="1">
              <a:off x="2631510" y="332656"/>
              <a:ext cx="0" cy="5137654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headEnd type="none" w="med" len="med"/>
              <a:tailEnd type="triangle" w="med" len="med"/>
            </a:ln>
            <a:effectLst/>
          </p:spPr>
        </p:cxnSp>
        <p:cxnSp>
          <p:nvCxnSpPr>
            <p:cNvPr id="31" name="直線單箭頭接點 30"/>
            <p:cNvCxnSpPr/>
            <p:nvPr/>
          </p:nvCxnSpPr>
          <p:spPr>
            <a:xfrm flipH="1" flipV="1">
              <a:off x="2987824" y="485056"/>
              <a:ext cx="12386" cy="2282418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headEnd type="triangle" w="med" len="med"/>
              <a:tailEnd type="triangle" w="med" len="med"/>
            </a:ln>
            <a:effectLst/>
          </p:spPr>
        </p:cxnSp>
        <p:cxnSp>
          <p:nvCxnSpPr>
            <p:cNvPr id="32" name="直線單箭頭接點 31"/>
            <p:cNvCxnSpPr/>
            <p:nvPr/>
          </p:nvCxnSpPr>
          <p:spPr>
            <a:xfrm flipV="1">
              <a:off x="7473868" y="2767474"/>
              <a:ext cx="0" cy="2702836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headEnd type="none" w="med" len="med"/>
              <a:tailEnd type="triangle" w="med" len="med"/>
            </a:ln>
            <a:effectLst/>
          </p:spPr>
        </p:cxnSp>
        <p:cxnSp>
          <p:nvCxnSpPr>
            <p:cNvPr id="33" name="直線單箭頭接點 32"/>
            <p:cNvCxnSpPr/>
            <p:nvPr/>
          </p:nvCxnSpPr>
          <p:spPr>
            <a:xfrm>
              <a:off x="2915816" y="5085184"/>
              <a:ext cx="3420380" cy="0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headEnd type="none" w="med" len="med"/>
              <a:tailEnd type="triangle" w="med" len="med"/>
            </a:ln>
            <a:effectLst/>
          </p:spPr>
        </p:cxnSp>
        <p:sp>
          <p:nvSpPr>
            <p:cNvPr id="34" name="矩形 33"/>
            <p:cNvSpPr/>
            <p:nvPr/>
          </p:nvSpPr>
          <p:spPr>
            <a:xfrm>
              <a:off x="5292218" y="2099301"/>
              <a:ext cx="3744278" cy="1296144"/>
            </a:xfrm>
            <a:prstGeom prst="rect">
              <a:avLst/>
            </a:prstGeom>
            <a:noFill/>
            <a:ln w="12700" cap="flat" cmpd="sng" algn="ctr">
              <a:solidFill>
                <a:sysClr val="window" lastClr="FFFFFF">
                  <a:lumMod val="65000"/>
                </a:sys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微軟正黑體" panose="020B0604030504040204" pitchFamily="34" charset="-120"/>
                <a:cs typeface="+mn-cs"/>
              </a:endParaRPr>
            </a:p>
          </p:txBody>
        </p:sp>
        <p:sp>
          <p:nvSpPr>
            <p:cNvPr id="35" name="標題 1"/>
            <p:cNvSpPr txBox="1">
              <a:spLocks/>
            </p:cNvSpPr>
            <p:nvPr/>
          </p:nvSpPr>
          <p:spPr>
            <a:xfrm>
              <a:off x="384423" y="332656"/>
              <a:ext cx="8246441" cy="539214"/>
            </a:xfrm>
            <a:prstGeom prst="rect">
              <a:avLst/>
            </a:prstGeom>
            <a:solidFill>
              <a:srgbClr val="FFF3F3">
                <a:alpha val="40000"/>
              </a:srgbClr>
            </a:solidFill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  <a:ea typeface="微軟正黑體" panose="020B0604030504040204" pitchFamily="34" charset="-120"/>
                  <a:cs typeface="+mj-cs"/>
                </a:rPr>
                <a:t>Emotions model </a:t>
              </a:r>
              <a:r>
                <a:rPr kumimoji="0" lang="en-US" altLang="zh-TW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Arial Unicode MS" panose="020B0604020202020204" pitchFamily="34" charset="-120"/>
                  <a:cs typeface="Arial" panose="020B0604020202020204" pitchFamily="34" charset="0"/>
                </a:rPr>
                <a:t>1 by </a:t>
              </a:r>
              <a:r>
                <a:rPr kumimoji="0" lang="en-US" altLang="zh-TW" sz="2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Arial Unicode MS" panose="020B0604020202020204" pitchFamily="34" charset="-120"/>
                  <a:cs typeface="Arial" panose="020B0604020202020204" pitchFamily="34" charset="0"/>
                </a:rPr>
                <a:t>Langrock</a:t>
              </a:r>
              <a:r>
                <a:rPr kumimoji="0" lang="en-US" altLang="zh-TW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Arial Unicode MS" panose="020B0604020202020204" pitchFamily="34" charset="-120"/>
                  <a:cs typeface="Arial" panose="020B0604020202020204" pitchFamily="34" charset="0"/>
                </a:rPr>
                <a:t>, 2001</a:t>
              </a:r>
              <a:endPara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Arial Unicode MS" panose="020B0604020202020204" pitchFamily="34" charset="-120"/>
                <a:cs typeface="Arial" panose="020B0604020202020204" pitchFamily="34" charset="0"/>
              </a:endParaRPr>
            </a:p>
          </p:txBody>
        </p:sp>
        <p:sp>
          <p:nvSpPr>
            <p:cNvPr id="36" name="文字方塊 35"/>
            <p:cNvSpPr txBox="1"/>
            <p:nvPr/>
          </p:nvSpPr>
          <p:spPr>
            <a:xfrm>
              <a:off x="2740056" y="1484784"/>
              <a:ext cx="1956868" cy="415498"/>
            </a:xfrm>
            <a:prstGeom prst="rect">
              <a:avLst/>
            </a:prstGeom>
            <a:noFill/>
            <a:ln w="3175">
              <a:solidFill>
                <a:sysClr val="windowText" lastClr="000000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Gill Sans MT" panose="020B0502020104020203" pitchFamily="34" charset="0"/>
                  <a:ea typeface="微軟正黑體" panose="020B0604030504040204" pitchFamily="34" charset="-120"/>
                </a:rPr>
                <a:t>父母的行為</a:t>
              </a:r>
              <a:endParaRPr kumimoji="0" lang="en-US" altLang="zh-TW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微軟正黑體" panose="020B0604030504040204" pitchFamily="34" charset="-120"/>
              </a:endParaRPr>
            </a:p>
          </p:txBody>
        </p:sp>
      </p:grpSp>
      <p:sp>
        <p:nvSpPr>
          <p:cNvPr id="41" name="手繪多邊形 40"/>
          <p:cNvSpPr/>
          <p:nvPr/>
        </p:nvSpPr>
        <p:spPr>
          <a:xfrm>
            <a:off x="179512" y="2103694"/>
            <a:ext cx="9217024" cy="1483151"/>
          </a:xfrm>
          <a:custGeom>
            <a:avLst/>
            <a:gdLst>
              <a:gd name="connsiteX0" fmla="*/ 1250248 w 10856076"/>
              <a:gd name="connsiteY0" fmla="*/ 152171 h 1706458"/>
              <a:gd name="connsiteX1" fmla="*/ 10089448 w 10856076"/>
              <a:gd name="connsiteY1" fmla="*/ 188747 h 1706458"/>
              <a:gd name="connsiteX2" fmla="*/ 9357928 w 10856076"/>
              <a:gd name="connsiteY2" fmla="*/ 1578635 h 1706458"/>
              <a:gd name="connsiteX3" fmla="*/ 921064 w 10856076"/>
              <a:gd name="connsiteY3" fmla="*/ 1481099 h 1706458"/>
              <a:gd name="connsiteX4" fmla="*/ 1250248 w 10856076"/>
              <a:gd name="connsiteY4" fmla="*/ 152171 h 1706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56076" h="1706458">
                <a:moveTo>
                  <a:pt x="1250248" y="152171"/>
                </a:moveTo>
                <a:cubicBezTo>
                  <a:pt x="2778312" y="-63221"/>
                  <a:pt x="8738168" y="-48997"/>
                  <a:pt x="10089448" y="188747"/>
                </a:cubicBezTo>
                <a:cubicBezTo>
                  <a:pt x="11440728" y="426491"/>
                  <a:pt x="10885992" y="1363243"/>
                  <a:pt x="9357928" y="1578635"/>
                </a:cubicBezTo>
                <a:cubicBezTo>
                  <a:pt x="7829864" y="1794027"/>
                  <a:pt x="2268280" y="1720875"/>
                  <a:pt x="921064" y="1481099"/>
                </a:cubicBezTo>
                <a:cubicBezTo>
                  <a:pt x="-426152" y="1241323"/>
                  <a:pt x="-277816" y="367563"/>
                  <a:pt x="1250248" y="152171"/>
                </a:cubicBezTo>
                <a:close/>
              </a:path>
            </a:pathLst>
          </a:cu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852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283152" cy="1143000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當父母親</a:t>
            </a:r>
            <a:r>
              <a:rPr lang="zh-TW" altLang="en-US" sz="3200" dirty="0"/>
              <a:t>爭吵</a:t>
            </a:r>
            <a:r>
              <a:rPr lang="zh-TW" altLang="en-US" sz="3200" dirty="0" smtClean="0"/>
              <a:t>時，孩子的感覺</a:t>
            </a:r>
            <a:r>
              <a:rPr lang="en-US" altLang="zh-TW" sz="3200" dirty="0" smtClean="0"/>
              <a:t>~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835696" y="2060848"/>
            <a:ext cx="6057434" cy="3600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悲傷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驚嚇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害怕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憤怒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沒有</a:t>
            </a:r>
            <a:r>
              <a:rPr lang="zh-TW" altLang="en-US" dirty="0"/>
              <a:t>安全感</a:t>
            </a:r>
            <a:endParaRPr lang="en-US" altLang="zh-TW" dirty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會隱藏自己的感覺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會</a:t>
            </a:r>
            <a:r>
              <a:rPr lang="zh-TW" altLang="en-US" dirty="0"/>
              <a:t>一直不停地</a:t>
            </a:r>
            <a:r>
              <a:rPr lang="zh-TW" altLang="en-US" dirty="0" smtClean="0"/>
              <a:t>想</a:t>
            </a:r>
            <a:r>
              <a:rPr lang="zh-TW" altLang="en-US" dirty="0"/>
              <a:t>父母</a:t>
            </a:r>
            <a:r>
              <a:rPr lang="zh-TW" altLang="en-US" dirty="0" smtClean="0"/>
              <a:t>的問題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852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128792" cy="1143000"/>
          </a:xfrm>
        </p:spPr>
        <p:txBody>
          <a:bodyPr>
            <a:normAutofit/>
          </a:bodyPr>
          <a:lstStyle/>
          <a:p>
            <a:r>
              <a:rPr lang="zh-TW" altLang="en-US" sz="3200" dirty="0" smtClean="0"/>
              <a:t>當父母親</a:t>
            </a:r>
            <a:r>
              <a:rPr lang="zh-TW" altLang="en-US" sz="3200" dirty="0"/>
              <a:t>爭吵</a:t>
            </a:r>
            <a:r>
              <a:rPr lang="zh-TW" altLang="en-US" sz="3200" dirty="0" smtClean="0"/>
              <a:t>時，孩子的反應</a:t>
            </a:r>
            <a:r>
              <a:rPr lang="en-US" altLang="zh-TW" sz="3200" dirty="0" smtClean="0"/>
              <a:t>…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02730" y="1844824"/>
            <a:ext cx="7718586" cy="51963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dirty="0" smtClean="0"/>
              <a:t>1</a:t>
            </a:r>
            <a:r>
              <a:rPr lang="zh-TW" altLang="en-US" dirty="0"/>
              <a:t> </a:t>
            </a:r>
            <a:r>
              <a:rPr lang="en-US" altLang="zh-TW" dirty="0" smtClean="0"/>
              <a:t>.</a:t>
            </a:r>
            <a:r>
              <a:rPr lang="zh-TW" altLang="en-US" dirty="0" smtClean="0"/>
              <a:t> 會</a:t>
            </a:r>
            <a:r>
              <a:rPr lang="zh-TW" altLang="en-US" dirty="0"/>
              <a:t>全身僵硬</a:t>
            </a:r>
            <a:r>
              <a:rPr lang="en-US" altLang="zh-TW" dirty="0"/>
              <a:t>,</a:t>
            </a:r>
            <a:r>
              <a:rPr lang="zh-TW" altLang="en-US" dirty="0"/>
              <a:t>好像被凍住一樣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2</a:t>
            </a:r>
            <a:r>
              <a:rPr lang="zh-TW" altLang="en-US" dirty="0" smtClean="0"/>
              <a:t> </a:t>
            </a:r>
            <a:r>
              <a:rPr lang="en-US" altLang="zh-TW" dirty="0" smtClean="0"/>
              <a:t>.</a:t>
            </a:r>
            <a:r>
              <a:rPr lang="zh-TW" altLang="en-US" dirty="0" smtClean="0"/>
              <a:t> 不知道</a:t>
            </a:r>
            <a:r>
              <a:rPr lang="zh-TW" altLang="en-US" dirty="0"/>
              <a:t>該做</a:t>
            </a:r>
            <a:r>
              <a:rPr lang="zh-TW" altLang="en-US" dirty="0" smtClean="0"/>
              <a:t>甚麼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3</a:t>
            </a:r>
            <a:r>
              <a:rPr lang="zh-TW" altLang="en-US" dirty="0" smtClean="0"/>
              <a:t> </a:t>
            </a:r>
            <a:r>
              <a:rPr lang="en-US" altLang="zh-TW" dirty="0" smtClean="0"/>
              <a:t>.</a:t>
            </a:r>
            <a:r>
              <a:rPr lang="zh-TW" altLang="en-US" dirty="0" smtClean="0"/>
              <a:t> 試</a:t>
            </a:r>
            <a:r>
              <a:rPr lang="zh-TW" altLang="en-US" dirty="0"/>
              <a:t>著非常沉默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4</a:t>
            </a:r>
            <a:r>
              <a:rPr lang="zh-TW" altLang="en-US" dirty="0" smtClean="0"/>
              <a:t> </a:t>
            </a:r>
            <a:r>
              <a:rPr lang="en-US" altLang="zh-TW" dirty="0" smtClean="0"/>
              <a:t>.</a:t>
            </a:r>
            <a:r>
              <a:rPr lang="zh-TW" altLang="en-US" dirty="0" smtClean="0"/>
              <a:t> 最終</a:t>
            </a:r>
            <a:r>
              <a:rPr lang="zh-TW" altLang="en-US" dirty="0"/>
              <a:t>甚麼也沒做</a:t>
            </a:r>
            <a:r>
              <a:rPr lang="en-US" altLang="zh-TW" dirty="0"/>
              <a:t>,</a:t>
            </a:r>
            <a:r>
              <a:rPr lang="zh-TW" altLang="en-US" dirty="0" smtClean="0"/>
              <a:t>縱使很</a:t>
            </a:r>
            <a:r>
              <a:rPr lang="zh-TW" altLang="en-US" dirty="0"/>
              <a:t>希望能</a:t>
            </a:r>
            <a:r>
              <a:rPr lang="zh-TW" altLang="en-US" dirty="0" smtClean="0"/>
              <a:t>做什麼  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5</a:t>
            </a:r>
            <a:r>
              <a:rPr lang="zh-TW" altLang="en-US" dirty="0" smtClean="0"/>
              <a:t> </a:t>
            </a:r>
            <a:r>
              <a:rPr lang="en-US" altLang="zh-TW" dirty="0" smtClean="0"/>
              <a:t>.</a:t>
            </a:r>
            <a:r>
              <a:rPr lang="zh-TW" altLang="en-US" dirty="0" smtClean="0"/>
              <a:t> 等待</a:t>
            </a:r>
            <a:r>
              <a:rPr lang="zh-TW" altLang="en-US" dirty="0"/>
              <a:t>並且希望事情能變好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6</a:t>
            </a:r>
            <a:r>
              <a:rPr lang="zh-TW" altLang="en-US" dirty="0" smtClean="0"/>
              <a:t> </a:t>
            </a:r>
            <a:r>
              <a:rPr lang="en-US" altLang="zh-TW" dirty="0" smtClean="0"/>
              <a:t>.</a:t>
            </a:r>
            <a:r>
              <a:rPr lang="zh-TW" altLang="en-US" dirty="0" smtClean="0"/>
              <a:t> 會</a:t>
            </a:r>
            <a:r>
              <a:rPr lang="zh-TW" altLang="en-US" dirty="0"/>
              <a:t>想</a:t>
            </a:r>
            <a:r>
              <a:rPr lang="zh-TW" altLang="en-US" dirty="0" smtClean="0"/>
              <a:t>離</a:t>
            </a:r>
            <a:r>
              <a:rPr lang="zh-TW" altLang="en-US" dirty="0"/>
              <a:t>父母</a:t>
            </a:r>
            <a:r>
              <a:rPr lang="zh-TW" altLang="en-US" dirty="0" smtClean="0"/>
              <a:t>越</a:t>
            </a:r>
            <a:r>
              <a:rPr lang="zh-TW" altLang="en-US" dirty="0"/>
              <a:t>遠越好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 smtClean="0"/>
              <a:t>7</a:t>
            </a:r>
            <a:r>
              <a:rPr lang="zh-TW" altLang="en-US" dirty="0" smtClean="0"/>
              <a:t> </a:t>
            </a:r>
            <a:r>
              <a:rPr lang="en-US" altLang="zh-TW" dirty="0" smtClean="0"/>
              <a:t>.</a:t>
            </a:r>
            <a:r>
              <a:rPr lang="zh-TW" altLang="en-US" dirty="0" smtClean="0"/>
              <a:t> 想逃離父母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1852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w Cen MT-Rockwell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帶狀邊緣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777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4768</TotalTime>
  <Words>2457</Words>
  <Application>Microsoft Office PowerPoint</Application>
  <PresentationFormat>如螢幕大小 (4:3)</PresentationFormat>
  <Paragraphs>296</Paragraphs>
  <Slides>54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54</vt:i4>
      </vt:variant>
    </vt:vector>
  </HeadingPairs>
  <TitlesOfParts>
    <vt:vector size="55" baseType="lpstr">
      <vt:lpstr>Office 佈景主題</vt:lpstr>
      <vt:lpstr>嘉義地方法院父母親職教育初階課程 </vt:lpstr>
      <vt:lpstr>你必須愛你的孩子  勝過恨你的(前)配偶   </vt:lpstr>
      <vt:lpstr>今天上課的目的  都是為了孩子…..</vt:lpstr>
      <vt:lpstr>問題一</vt:lpstr>
      <vt:lpstr>孩子生存依附關係</vt:lpstr>
      <vt:lpstr>孩子與父母親的依附理論</vt:lpstr>
      <vt:lpstr>PowerPoint 簡報</vt:lpstr>
      <vt:lpstr>當父母親爭吵時，孩子的感覺~</vt:lpstr>
      <vt:lpstr>當父母親爭吵時，孩子的反應…</vt:lpstr>
      <vt:lpstr>當父母親爭吵時，孩子的想望…</vt:lpstr>
      <vt:lpstr>當父母在爭吵時，孩子的擔心…</vt:lpstr>
      <vt:lpstr>父母爭吵的結果</vt:lpstr>
      <vt:lpstr>外顯行為</vt:lpstr>
      <vt:lpstr>內顯行為</vt:lpstr>
      <vt:lpstr>焦慮是情緒的主軸</vt:lpstr>
      <vt:lpstr>這是一個真實的故事 …..  </vt:lpstr>
      <vt:lpstr>一個失了根消防員的生命故事</vt:lpstr>
      <vt:lpstr>問題二</vt:lpstr>
      <vt:lpstr>父母親為何走到傷害子女的地步</vt:lpstr>
      <vt:lpstr>另一方是”壞的、危險的、 無責任感”的?</vt:lpstr>
      <vt:lpstr>我是”好的、安全的、 有責任感的”?</vt:lpstr>
      <vt:lpstr>父母親變成嚴格的守門員 </vt:lpstr>
      <vt:lpstr>PowerPoint 簡報</vt:lpstr>
      <vt:lpstr>     尊重孩子原始感受</vt:lpstr>
      <vt:lpstr>學齡前小孩交付過程：身心狀況</vt:lpstr>
      <vt:lpstr>學齡中孩子交付過程：情緒症狀</vt:lpstr>
      <vt:lpstr>學齡中孩子交付過程：心理症狀</vt:lpstr>
      <vt:lpstr>學齡中孩子交付過程：身體症狀</vt:lpstr>
      <vt:lpstr>探視後回家的孩子</vt:lpstr>
      <vt:lpstr>   對付探視：抵抗</vt:lpstr>
      <vt:lpstr>新紛爭的起點</vt:lpstr>
      <vt:lpstr>親子疏離</vt:lpstr>
      <vt:lpstr>發生在國外 的真實人生故事 </vt:lpstr>
      <vt:lpstr>奧運金牌「飛魚」背後</vt:lpstr>
      <vt:lpstr>問題三</vt:lpstr>
      <vt:lpstr>建構孩子的安全的保護網 </vt:lpstr>
      <vt:lpstr>把孩子的需求放在首位             </vt:lpstr>
      <vt:lpstr>孩子的需求？</vt:lpstr>
      <vt:lpstr>支持你的孩子 </vt:lpstr>
      <vt:lpstr>建構良好父母親情關係</vt:lpstr>
      <vt:lpstr>問題四</vt:lpstr>
      <vt:lpstr>避免發生的事</vt:lpstr>
      <vt:lpstr>你/妳的看法？</vt:lpstr>
      <vt:lpstr> 強迫裁判-徹底的失敗 </vt:lpstr>
      <vt:lpstr>問題五</vt:lpstr>
      <vt:lpstr>正向的處理策略</vt:lpstr>
      <vt:lpstr>離婚父母守則（Divorce Rules）</vt:lpstr>
      <vt:lpstr>PowerPoint 簡報</vt:lpstr>
      <vt:lpstr>6.不要阻止爸爸/媽媽探訪我，或是妨礙我和爸爸/媽媽通電話。（因為這樣我會十分沮喪！） 7.當我與爸爸/媽媽在一起的時候，請不要打電話給我，或是在那段時間為我安排其他活動，打擾我們相處的時光。 8.不要在我面前讓我聽到你們在電話中的爭論。（因為這會令我感到非常反感！） 9.不要叫我在爸爸/媽媽家裡的時候，做間諜去試探對方的事情。（因為這樣會令我覺得自己不忠誠！ ） 10.不要叫我在爸爸/媽媽面前為你們保守秘密。（因為保守秘密會令我感到不安和焦慮！） 11.不要向我追問爸爸/媽媽的生活，或是我與他/她相處的情況。（因為這樣會令我感到不自在！還是讓我隨心告訴你吧！）      </vt:lpstr>
      <vt:lpstr> 12.不要叫我作為中間人，代表你向爸爸/媽媽傳達口訊。（因為我會擔心他/她錯聽了口訊，還是請你/妳直接打電話給他/她，或留口訊，電郵也可以！）  13. 不要把留言字條放在我身上或袋子裏，要我拿給爸爸/媽媽。（我會感到非常不自在！） 14. 不要借離婚或你其他生活上遇到的問題指責爸爸/媽媽。（你這樣做令我覺得很可怕！你這樣攻擊爸爸/媽媽只會令我想站出來捍衛他/她。但有時我又會替你可憐，反過來希望安慰你。喔！我只是一個小孩子，請你…不要令我左右為難！） 15. 不要把我看作大人，要我聽你們對對方的怨言，這樣會令我承受沈重的壓力。（不如找個朋友、輔導員、社工師或治療師傾訴吧！） 16.出席我學校或其他活動時，請不要不理不睬，或是自己坐在一旁 。（因為這樣我會感到十分傷心和尷尬！或許就當是為了我，嘗試用友善的態度，合作做好父母的角色吧！）      </vt:lpstr>
      <vt:lpstr>PowerPoint 簡報</vt:lpstr>
      <vt:lpstr>問題六</vt:lpstr>
      <vt:lpstr>問題七</vt:lpstr>
      <vt:lpstr>謝謝您的蒞臨 祝福您家人永遠平安喜樂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兒童業務部-周顥文</dc:creator>
  <cp:lastModifiedBy>user</cp:lastModifiedBy>
  <cp:revision>325</cp:revision>
  <cp:lastPrinted>2017-01-13T02:21:30Z</cp:lastPrinted>
  <dcterms:created xsi:type="dcterms:W3CDTF">2015-08-05T04:59:47Z</dcterms:created>
  <dcterms:modified xsi:type="dcterms:W3CDTF">2017-06-26T06:04:15Z</dcterms:modified>
</cp:coreProperties>
</file>